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61"/>
  </p:notesMasterIdLst>
  <p:sldIdLst>
    <p:sldId id="256" r:id="rId2"/>
    <p:sldId id="428" r:id="rId3"/>
    <p:sldId id="429" r:id="rId4"/>
    <p:sldId id="421" r:id="rId5"/>
    <p:sldId id="260" r:id="rId6"/>
    <p:sldId id="425" r:id="rId7"/>
    <p:sldId id="395" r:id="rId8"/>
    <p:sldId id="424" r:id="rId9"/>
    <p:sldId id="422" r:id="rId10"/>
    <p:sldId id="423" r:id="rId11"/>
    <p:sldId id="430" r:id="rId12"/>
    <p:sldId id="455" r:id="rId13"/>
    <p:sldId id="399" r:id="rId14"/>
    <p:sldId id="414" r:id="rId15"/>
    <p:sldId id="426" r:id="rId16"/>
    <p:sldId id="440" r:id="rId17"/>
    <p:sldId id="263" r:id="rId18"/>
    <p:sldId id="267" r:id="rId19"/>
    <p:sldId id="268" r:id="rId20"/>
    <p:sldId id="427" r:id="rId21"/>
    <p:sldId id="397" r:id="rId22"/>
    <p:sldId id="442" r:id="rId23"/>
    <p:sldId id="340" r:id="rId24"/>
    <p:sldId id="447" r:id="rId25"/>
    <p:sldId id="448" r:id="rId26"/>
    <p:sldId id="449" r:id="rId27"/>
    <p:sldId id="451" r:id="rId28"/>
    <p:sldId id="452" r:id="rId29"/>
    <p:sldId id="453" r:id="rId30"/>
    <p:sldId id="454" r:id="rId31"/>
    <p:sldId id="457" r:id="rId32"/>
    <p:sldId id="314" r:id="rId33"/>
    <p:sldId id="315" r:id="rId34"/>
    <p:sldId id="317" r:id="rId35"/>
    <p:sldId id="456" r:id="rId36"/>
    <p:sldId id="322" r:id="rId37"/>
    <p:sldId id="323" r:id="rId38"/>
    <p:sldId id="432" r:id="rId39"/>
    <p:sldId id="318" r:id="rId40"/>
    <p:sldId id="319" r:id="rId41"/>
    <p:sldId id="320" r:id="rId42"/>
    <p:sldId id="321" r:id="rId43"/>
    <p:sldId id="434" r:id="rId44"/>
    <p:sldId id="445" r:id="rId45"/>
    <p:sldId id="392" r:id="rId46"/>
    <p:sldId id="391" r:id="rId47"/>
    <p:sldId id="309" r:id="rId48"/>
    <p:sldId id="310" r:id="rId49"/>
    <p:sldId id="401" r:id="rId50"/>
    <p:sldId id="330" r:id="rId51"/>
    <p:sldId id="403" r:id="rId52"/>
    <p:sldId id="419" r:id="rId53"/>
    <p:sldId id="431" r:id="rId54"/>
    <p:sldId id="337" r:id="rId55"/>
    <p:sldId id="420" r:id="rId56"/>
    <p:sldId id="324" r:id="rId57"/>
    <p:sldId id="325" r:id="rId58"/>
    <p:sldId id="405" r:id="rId59"/>
    <p:sldId id="458" r:id="rId60"/>
  </p:sldIdLst>
  <p:sldSz cx="9144000" cy="5143500" type="screen16x9"/>
  <p:notesSz cx="6858000" cy="9144000"/>
  <p:embeddedFontLst>
    <p:embeddedFont>
      <p:font typeface="Alfa Slab One" pitchFamily="2" charset="77"/>
      <p:regular r:id="rId62"/>
    </p:embeddedFont>
    <p:embeddedFont>
      <p:font typeface="DM Mono" panose="020B0509040201040103" pitchFamily="49" charset="77"/>
      <p:regular r:id="rId63"/>
      <p: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Raleway" pitchFamily="2" charset="77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6AE477-9E3C-4677-ABE1-F8D028ACA070}">
  <a:tblStyle styleId="{DB6AE477-9E3C-4677-ABE1-F8D028ACA0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CDB3C9-7900-4259-8CEA-16AAA92D53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89"/>
    <p:restoredTop sz="64651"/>
  </p:normalViewPr>
  <p:slideViewPr>
    <p:cSldViewPr snapToGrid="0">
      <p:cViewPr>
        <p:scale>
          <a:sx n="109" d="100"/>
          <a:sy n="109" d="100"/>
        </p:scale>
        <p:origin x="480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cffc72b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cffc72b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Say Z3 instead of “the solver”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Two fixes for stability: either stabilize solver, or stabilize the query (we take the second approach)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Need to have an overview at the beginning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Need to mention instability caused by quantifiers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Bring up close to the start that there are two failure modes (follows the triage)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Talk about quantifiers early!!! (someone might ask why we focused on quantifiers)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a contribution slide</a:t>
            </a:r>
          </a:p>
          <a:p>
            <a:r>
              <a:rPr lang="en-US" dirty="0"/>
              <a:t>This is a hard problem: you only need to fix a quantifier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this: Ven diagrams -&gt; graphs -&gt; </a:t>
            </a:r>
            <a:r>
              <a:rPr lang="en-US" dirty="0" err="1"/>
              <a:t>ven</a:t>
            </a:r>
            <a:r>
              <a:rPr lang="en-US" dirty="0"/>
              <a:t> diagrams</a:t>
            </a:r>
          </a:p>
        </p:txBody>
      </p:sp>
    </p:spTree>
    <p:extLst>
      <p:ext uri="{BB962C8B-B14F-4D97-AF65-F5344CB8AC3E}">
        <p14:creationId xmlns:p14="http://schemas.microsoft.com/office/powerpoint/2010/main" val="63703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831D-6C68-72D8-BA1E-F9E51FA7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79B79-2B4C-F780-F41C-5D83A3146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A5412-5836-9A5E-067B-11B4BCF36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a contribution slide</a:t>
            </a:r>
          </a:p>
          <a:p>
            <a:r>
              <a:rPr lang="en-US" dirty="0"/>
              <a:t>This is a hard problem: you only need to fix a quantifier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this: Ven diagrams -&gt; graphs -&gt; </a:t>
            </a:r>
            <a:r>
              <a:rPr lang="en-US" dirty="0" err="1"/>
              <a:t>ven</a:t>
            </a:r>
            <a:r>
              <a:rPr lang="en-US" dirty="0"/>
              <a:t> diagrams</a:t>
            </a:r>
          </a:p>
        </p:txBody>
      </p:sp>
    </p:spTree>
    <p:extLst>
      <p:ext uri="{BB962C8B-B14F-4D97-AF65-F5344CB8AC3E}">
        <p14:creationId xmlns:p14="http://schemas.microsoft.com/office/powerpoint/2010/main" val="420571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6AA7352D-0587-B89E-54BA-879E734B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77539DCE-DF89-0A6E-4FEA-4E41E2412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FCACBB00-06A1-B3B8-82A9-11D1B4AF7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17 -&gt; 19 (source) -&gt; 18 -&gt; 21 … 25 -&gt; 20 (source)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511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little difference between yellow and white. Use a different </a:t>
            </a:r>
            <a:r>
              <a:rPr lang="en-US" dirty="0" err="1"/>
              <a:t>colo</a:t>
            </a:r>
            <a:r>
              <a:rPr lang="en-US" dirty="0"/>
              <a:t> </a:t>
            </a:r>
            <a:r>
              <a:rPr lang="en-US" dirty="0" err="1"/>
              <a:t>rto</a:t>
            </a:r>
            <a:r>
              <a:rPr lang="en-US" dirty="0"/>
              <a:t> make it stand out</a:t>
            </a:r>
          </a:p>
          <a:p>
            <a:endParaRPr lang="en-US" dirty="0"/>
          </a:p>
          <a:p>
            <a:r>
              <a:rPr lang="en-US" dirty="0"/>
              <a:t>Talk about quantifiers, then we can talk about the two failure modes after this</a:t>
            </a:r>
          </a:p>
          <a:p>
            <a:pPr lvl="1"/>
            <a:r>
              <a:rPr lang="en-US" dirty="0"/>
              <a:t>The actual reason is the two possible cases (don’t compare to Shake)</a:t>
            </a:r>
          </a:p>
          <a:p>
            <a:pPr lvl="1"/>
            <a:r>
              <a:rPr lang="en-US" dirty="0"/>
              <a:t>Context pruning is important to emphasize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Get rid of solver versions</a:t>
            </a:r>
          </a:p>
          <a:p>
            <a:pPr lvl="0"/>
            <a:r>
              <a:rPr lang="en-US" dirty="0"/>
              <a:t>These are “triggers of instability from the users perspective”</a:t>
            </a:r>
          </a:p>
          <a:p>
            <a:pPr lvl="1"/>
            <a:r>
              <a:rPr lang="en-US" dirty="0"/>
              <a:t>Emphasize these are not the actual causes</a:t>
            </a:r>
          </a:p>
          <a:p>
            <a:pPr lvl="1"/>
            <a:r>
              <a:rPr lang="en-US" dirty="0"/>
              <a:t>We fix the actual cause!!</a:t>
            </a:r>
          </a:p>
        </p:txBody>
      </p:sp>
    </p:spTree>
    <p:extLst>
      <p:ext uri="{BB962C8B-B14F-4D97-AF65-F5344CB8AC3E}">
        <p14:creationId xmlns:p14="http://schemas.microsoft.com/office/powerpoint/2010/main" val="1781000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67CC-356F-F7F2-99F1-18B328459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4191B-D820-7B1D-4B06-162F9627F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014C9-425F-8FD4-E21F-2735915C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pattern-based matching</a:t>
            </a:r>
          </a:p>
          <a:p>
            <a:r>
              <a:rPr lang="en-US" dirty="0"/>
              <a:t>Don’t imply that we don’t use </a:t>
            </a:r>
            <a:r>
              <a:rPr lang="en-US" dirty="0" err="1"/>
              <a:t>existentials</a:t>
            </a:r>
            <a:endParaRPr lang="en-US" dirty="0"/>
          </a:p>
          <a:p>
            <a:r>
              <a:rPr lang="en-US" dirty="0"/>
              <a:t>Be careful about saying undecidable</a:t>
            </a:r>
          </a:p>
          <a:p>
            <a:r>
              <a:rPr lang="en-US" dirty="0"/>
              <a:t>Be clear why deleting quantifiers is a good idea</a:t>
            </a:r>
          </a:p>
          <a:p>
            <a:endParaRPr lang="en-US" dirty="0"/>
          </a:p>
          <a:p>
            <a:r>
              <a:rPr lang="en-US" dirty="0"/>
              <a:t>Very little difference between yellow and white. Use a different </a:t>
            </a:r>
            <a:r>
              <a:rPr lang="en-US" dirty="0" err="1"/>
              <a:t>colo</a:t>
            </a:r>
            <a:r>
              <a:rPr lang="en-US" dirty="0"/>
              <a:t> </a:t>
            </a:r>
            <a:r>
              <a:rPr lang="en-US" dirty="0" err="1"/>
              <a:t>rto</a:t>
            </a:r>
            <a:r>
              <a:rPr lang="en-US" dirty="0"/>
              <a:t> make it stand out</a:t>
            </a:r>
          </a:p>
          <a:p>
            <a:endParaRPr lang="en-US" dirty="0"/>
          </a:p>
          <a:p>
            <a:r>
              <a:rPr lang="en-US" dirty="0"/>
              <a:t>Talk about quantifiers, then we can talk about the two failure modes after this</a:t>
            </a:r>
          </a:p>
          <a:p>
            <a:pPr lvl="1"/>
            <a:r>
              <a:rPr lang="en-US" dirty="0"/>
              <a:t>The actual reason is the two possible cases (don’t compare to Shake)</a:t>
            </a:r>
          </a:p>
          <a:p>
            <a:pPr lvl="1"/>
            <a:r>
              <a:rPr lang="en-US" dirty="0"/>
              <a:t>Context pruning is important to emphasize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Get rid of solver versions</a:t>
            </a:r>
          </a:p>
          <a:p>
            <a:pPr lvl="0"/>
            <a:r>
              <a:rPr lang="en-US" dirty="0"/>
              <a:t>These are “triggers of instability from the users perspective”</a:t>
            </a:r>
          </a:p>
          <a:p>
            <a:pPr lvl="1"/>
            <a:r>
              <a:rPr lang="en-US" dirty="0"/>
              <a:t>Emphasize these are not the actual causes</a:t>
            </a:r>
          </a:p>
          <a:p>
            <a:pPr lvl="1"/>
            <a:r>
              <a:rPr lang="en-US" dirty="0"/>
              <a:t>We fix the actual cause!!</a:t>
            </a:r>
          </a:p>
        </p:txBody>
      </p:sp>
    </p:spTree>
    <p:extLst>
      <p:ext uri="{BB962C8B-B14F-4D97-AF65-F5344CB8AC3E}">
        <p14:creationId xmlns:p14="http://schemas.microsoft.com/office/powerpoint/2010/main" val="146933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6b2b1bd9c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6b2b1bd9c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dot after the et 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'23 and 2024 for shake (make consistent)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Worth showing the statistical test chart (makes Mariposa seem non-trivial)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Verus benchmarks have 0.9% unstable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89b0642cc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89b0642cc_2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89b0642cc_2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89b0642cc_2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stat tests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99E7FB8-E1CD-508C-C3FB-7FEA312B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2F82E15E-F676-56A3-6A5E-376F851A2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3ACA869D-CD31-3FBA-7D42-4E83491F5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6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7FD0EAF1-A3AC-CC69-F3C9-5169E88E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5095a358b7_0_385:notes">
            <a:extLst>
              <a:ext uri="{FF2B5EF4-FFF2-40B4-BE49-F238E27FC236}">
                <a16:creationId xmlns:a16="http://schemas.microsoft.com/office/drawing/2014/main" id="{970BE025-4A38-D3AF-FE6B-2F71D6051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5095a358b7_0_385:notes">
            <a:extLst>
              <a:ext uri="{FF2B5EF4-FFF2-40B4-BE49-F238E27FC236}">
                <a16:creationId xmlns:a16="http://schemas.microsoft.com/office/drawing/2014/main" id="{78E05F05-7B4E-0D92-A210-F8D7D2C46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093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f93acc6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f93acc6d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Put Viper and Why3 back 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Bubble Z3 and cvc5 for SMT solvers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Bernardo: maybe move this after the next slide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1 slide to set up the problem, 1 slide to see why this is such a big problem, 1 slide for what </a:t>
            </a:r>
            <a:r>
              <a:rPr lang="en-US" dirty="0" err="1"/>
              <a:t>Cazamariposas</a:t>
            </a:r>
            <a:r>
              <a:rPr lang="en-US" dirty="0"/>
              <a:t> changes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Animate in </a:t>
            </a:r>
            <a:r>
              <a:rPr lang="en-US" dirty="0" err="1"/>
              <a:t>Cazamariposas</a:t>
            </a:r>
            <a:r>
              <a:rPr lang="en-US" dirty="0"/>
              <a:t> instead of the spinning cat (takes input and produces </a:t>
            </a:r>
            <a:r>
              <a:rPr lang="en-US" dirty="0" err="1"/>
              <a:t>smt</a:t>
            </a:r>
            <a:r>
              <a:rPr lang="en-US" dirty="0"/>
              <a:t> query’’ (maybe add a third row)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Emphasize that it stabilizes the query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Maybe as a separate slight (include key insights) -&gt; after motivation screenshots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559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Discuss axes before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561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0B30961C-022E-55C6-2C2B-391EE71B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37AFE652-A336-BB7E-2842-243902509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9AE1ECA7-BB9B-301D-ABD4-A05AC7515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331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9CC9DCE1-6109-FDB9-3356-69A23C39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F9A2D1D9-5DF7-12FB-9C98-9D50C61D3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EB1413E8-6BB2-9AFD-A6EF-760A4CE13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979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04B20943-1FF9-C55E-12DC-2B4EB337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EA804E3E-86DE-84DC-D13D-B9CE950C0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E6B89849-0467-1F71-B7F0-4CACD7D49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0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F6F0F655-E45C-31DA-F9D3-477816360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DB64D90C-901D-456A-8075-35F63A90C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A2A62B54-40C9-280A-5C13-1BDEF7A4B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601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CC8D6C59-1339-439E-4E35-50ECAAF6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85840D2A-0308-2828-8FAD-2B5A6E6306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959CBD86-5D03-6DB1-8A5F-E57B1F602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688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>
          <a:extLst>
            <a:ext uri="{FF2B5EF4-FFF2-40B4-BE49-F238E27FC236}">
              <a16:creationId xmlns:a16="http://schemas.microsoft.com/office/drawing/2014/main" id="{DA51D77A-A238-13CB-C08E-BF71196B3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5095a358b7_0_874:notes">
            <a:extLst>
              <a:ext uri="{FF2B5EF4-FFF2-40B4-BE49-F238E27FC236}">
                <a16:creationId xmlns:a16="http://schemas.microsoft.com/office/drawing/2014/main" id="{9919069F-3CE4-6491-5728-5CDA15FCE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5095a358b7_0_874:notes">
            <a:extLst>
              <a:ext uri="{FF2B5EF4-FFF2-40B4-BE49-F238E27FC236}">
                <a16:creationId xmlns:a16="http://schemas.microsoft.com/office/drawing/2014/main" id="{0AD63267-002C-A9F2-0DA7-5E20E1E61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Give the graph a lot of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- just do one of Verus or Mariposa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Scripts are on 1905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7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98C10AF0-4F24-C85F-9A5E-E1EF9254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0BF7D695-A086-A0AD-62E5-727F72987D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8A8DB95D-22A9-4B16-6142-6862F5FD4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22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DF479D8-2629-14B6-5137-88634F8F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5095a358b7_0_385:notes">
            <a:extLst>
              <a:ext uri="{FF2B5EF4-FFF2-40B4-BE49-F238E27FC236}">
                <a16:creationId xmlns:a16="http://schemas.microsoft.com/office/drawing/2014/main" id="{1DC710CB-EF0F-4A32-AA2C-9B6188E70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5095a358b7_0_385:notes">
            <a:extLst>
              <a:ext uri="{FF2B5EF4-FFF2-40B4-BE49-F238E27FC236}">
                <a16:creationId xmlns:a16="http://schemas.microsoft.com/office/drawing/2014/main" id="{83F28093-063E-E398-042F-526574AE9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813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5095a358b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5095a358b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8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a5e6aaa3a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a5e6aaa3a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60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095a358b7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095a358b7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406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5095a358b7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5095a358b7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say that the edits are coming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-Visually permute them and have a ranking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then everything after 10 we drop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make this tangible (1 axiom out of how many)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make a point that a high level, heuristics work off on dependencies of the 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- add a slide after the 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75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3F79B1EE-E505-5791-F691-B0BB8DAE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5095a358b7_0_385:notes">
            <a:extLst>
              <a:ext uri="{FF2B5EF4-FFF2-40B4-BE49-F238E27FC236}">
                <a16:creationId xmlns:a16="http://schemas.microsoft.com/office/drawing/2014/main" id="{959BDB63-3B5F-9692-F077-2B67DB459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5095a358b7_0_385:notes">
            <a:extLst>
              <a:ext uri="{FF2B5EF4-FFF2-40B4-BE49-F238E27FC236}">
                <a16:creationId xmlns:a16="http://schemas.microsoft.com/office/drawing/2014/main" id="{B5F39F67-046B-6208-54DE-A3535F715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214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5095a358b7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5095a358b7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563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5095a358b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5095a358b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Clarify that the instantiations don’t occur in the proof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64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introduce pattern-based instantiation earlier</a:t>
            </a:r>
          </a:p>
          <a:p>
            <a:pPr lvl="1"/>
            <a:r>
              <a:rPr lang="en-US" dirty="0"/>
              <a:t>Use simple mathematical names</a:t>
            </a:r>
          </a:p>
        </p:txBody>
      </p:sp>
    </p:spTree>
    <p:extLst>
      <p:ext uri="{BB962C8B-B14F-4D97-AF65-F5344CB8AC3E}">
        <p14:creationId xmlns:p14="http://schemas.microsoft.com/office/powerpoint/2010/main" val="2810719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5095a358b7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5095a358b7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to before graphs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095a358b7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095a358b7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Why are these missing? -&gt; leave proof instantiations (call out missed)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5095a358b7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5095a358b7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say something about this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5095a358b7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5095a358b7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3C686DF-A8C6-619E-1D33-5329B51D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f93acc6d_0_505:notes">
            <a:extLst>
              <a:ext uri="{FF2B5EF4-FFF2-40B4-BE49-F238E27FC236}">
                <a16:creationId xmlns:a16="http://schemas.microsoft.com/office/drawing/2014/main" id="{315081F5-2B82-51C3-DE7E-49DBDA3EF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f93acc6d_0_505:notes">
            <a:extLst>
              <a:ext uri="{FF2B5EF4-FFF2-40B4-BE49-F238E27FC236}">
                <a16:creationId xmlns:a16="http://schemas.microsoft.com/office/drawing/2014/main" id="{7693F3F5-C1C8-59FE-3540-8AED1A6EA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Bernardo: maybe move this after the next slide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1 slide to set up the problem, 1 slide to see why this is such a big problem, 1 slide for what </a:t>
            </a:r>
            <a:r>
              <a:rPr lang="en-US" dirty="0" err="1"/>
              <a:t>Cazamariposas</a:t>
            </a:r>
            <a:r>
              <a:rPr lang="en-US" dirty="0"/>
              <a:t> changes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Animate in </a:t>
            </a:r>
            <a:r>
              <a:rPr lang="en-US" dirty="0" err="1"/>
              <a:t>Cazamariposas</a:t>
            </a:r>
            <a:r>
              <a:rPr lang="en-US" dirty="0"/>
              <a:t> instead of the spinning cat (takes input and produces </a:t>
            </a:r>
            <a:r>
              <a:rPr lang="en-US" dirty="0" err="1"/>
              <a:t>smt</a:t>
            </a:r>
            <a:r>
              <a:rPr lang="en-US" dirty="0"/>
              <a:t> query’’ (maybe add a third row)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Emphasize that it stabilizes the query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Maybe as a separate slight (include key insights) -&gt; after motivation screenshots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02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1C166D9E-D0E0-C2B3-7C29-18A4600B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255E0FCD-80F4-819C-7CE4-2846F11DD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E4528F85-2544-BE16-FF79-FA35194CE8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45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C79A42B3-12A8-D0AF-C094-09DA105DF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a9f17f3b7_0_342:notes">
            <a:extLst>
              <a:ext uri="{FF2B5EF4-FFF2-40B4-BE49-F238E27FC236}">
                <a16:creationId xmlns:a16="http://schemas.microsoft.com/office/drawing/2014/main" id="{5B4AA11C-3B4A-C819-678C-0B40ADC2C4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a9f17f3b7_0_342:notes">
            <a:extLst>
              <a:ext uri="{FF2B5EF4-FFF2-40B4-BE49-F238E27FC236}">
                <a16:creationId xmlns:a16="http://schemas.microsoft.com/office/drawing/2014/main" id="{36EBEA6B-7BC7-A36A-E3D3-5F9E84B24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solver cannot tell what is the goal.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 err="1"/>
              <a:t>ove</a:t>
            </a:r>
            <a:r>
              <a:rPr lang="en" dirty="0"/>
              <a:t> this later: with the second time I do </a:t>
            </a:r>
            <a:r>
              <a:rPr lang="en" dirty="0" err="1"/>
              <a:t>venn</a:t>
            </a:r>
            <a:r>
              <a:rPr lang="en" dirty="0"/>
              <a:t> </a:t>
            </a:r>
            <a:r>
              <a:rPr lang="en" dirty="0" err="1"/>
              <a:t>digrams</a:t>
            </a:r>
            <a:r>
              <a:rPr lang="en" dirty="0"/>
              <a:t> (to justify soundness)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638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C91314F8-285D-AB55-4265-C45F7E56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0a9f17f3b7_0_452:notes">
            <a:extLst>
              <a:ext uri="{FF2B5EF4-FFF2-40B4-BE49-F238E27FC236}">
                <a16:creationId xmlns:a16="http://schemas.microsoft.com/office/drawing/2014/main" id="{BDFAD822-BAAA-1088-ED6A-7694E5D17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0a9f17f3b7_0_452:notes">
            <a:extLst>
              <a:ext uri="{FF2B5EF4-FFF2-40B4-BE49-F238E27FC236}">
                <a16:creationId xmlns:a16="http://schemas.microsoft.com/office/drawing/2014/main" id="{E0DF883C-7078-E3B3-4DC8-DCF6165D8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solver cannot tell what is the goal.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et rid of dotted circle (precise fixes motivated by trying to fix at source)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304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56b2b1bd9c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56b2b1bd9c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61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6b2b1bd9c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6b2b1bd9c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make the crosse-through line much bolder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B831B88F-459D-1B40-55B0-601ED10FF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F793D700-DD45-A703-AF91-0A9005364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BDC1AD9C-685C-78D0-4761-BF6B87250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746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5095a358b7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5095a358b7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highlight future work in its own slide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Confusing to someone who doesn’t know 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Fix the legend (fixed), move to side (remove white boxes, can get rid of legend)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Walk through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Shake improves results by about 40% (but it does not provide a precise fix)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>
          <a:extLst>
            <a:ext uri="{FF2B5EF4-FFF2-40B4-BE49-F238E27FC236}">
              <a16:creationId xmlns:a16="http://schemas.microsoft.com/office/drawing/2014/main" id="{A5DD3465-FF33-4D14-835B-71004A07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5095a358b7_0_958:notes">
            <a:extLst>
              <a:ext uri="{FF2B5EF4-FFF2-40B4-BE49-F238E27FC236}">
                <a16:creationId xmlns:a16="http://schemas.microsoft.com/office/drawing/2014/main" id="{8DCE691D-9024-6C69-CB78-029CB71A0D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5095a358b7_0_958:notes">
            <a:extLst>
              <a:ext uri="{FF2B5EF4-FFF2-40B4-BE49-F238E27FC236}">
                <a16:creationId xmlns:a16="http://schemas.microsoft.com/office/drawing/2014/main" id="{1B387CFF-1423-9D8D-D4D9-927F3C14B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add more info about the ranking in extra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fix the animations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If I cut down motivation, then can I talk about heuristics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“tiny amount of manual effort” -&gt; avoid judgement adjectives, like tiny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676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check that the QR code works</a:t>
            </a:r>
          </a:p>
        </p:txBody>
      </p:sp>
    </p:spTree>
    <p:extLst>
      <p:ext uri="{BB962C8B-B14F-4D97-AF65-F5344CB8AC3E}">
        <p14:creationId xmlns:p14="http://schemas.microsoft.com/office/powerpoint/2010/main" val="1113736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503d2922b8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503d2922b8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TODO: Insert QR Code to get to Mariposa website</a:t>
            </a:r>
            <a:endParaRPr lang="en-US" sz="11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89b0642cc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89b0642cc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went very quick here. Give it a bit more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844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look like we are composing edits</a:t>
            </a:r>
          </a:p>
          <a:p>
            <a:r>
              <a:rPr lang="en-US" dirty="0"/>
              <a:t>Maybe replace with one shot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9585683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5095a358b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5095a358b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257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5095a358b7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5095a358b7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961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219343B-BDAE-ADBC-4111-4B0277F98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f93acc6d_0_505:notes">
            <a:extLst>
              <a:ext uri="{FF2B5EF4-FFF2-40B4-BE49-F238E27FC236}">
                <a16:creationId xmlns:a16="http://schemas.microsoft.com/office/drawing/2014/main" id="{BEA3D9DA-FAC7-3A00-CB2E-2A94DE5A2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f93acc6d_0_505:notes">
            <a:extLst>
              <a:ext uri="{FF2B5EF4-FFF2-40B4-BE49-F238E27FC236}">
                <a16:creationId xmlns:a16="http://schemas.microsoft.com/office/drawing/2014/main" id="{E4A74963-3105-1F71-7142-5C84C7154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Explain what stable means!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42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50DB1D30-0374-AE1D-0A03-CD59CAE2B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cffc72b7e_0_91:notes">
            <a:extLst>
              <a:ext uri="{FF2B5EF4-FFF2-40B4-BE49-F238E27FC236}">
                <a16:creationId xmlns:a16="http://schemas.microsoft.com/office/drawing/2014/main" id="{9FEABFCF-0482-4B4B-C448-937BD0E64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cffc72b7e_0_91:notes">
            <a:extLst>
              <a:ext uri="{FF2B5EF4-FFF2-40B4-BE49-F238E27FC236}">
                <a16:creationId xmlns:a16="http://schemas.microsoft.com/office/drawing/2014/main" id="{9C927788-7141-D940-93C7-6B782B5D2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went way too quick on this. Start with nothing and introduce all of </a:t>
            </a:r>
            <a:r>
              <a:rPr lang="en-US" dirty="0" err="1"/>
              <a:t>teh</a:t>
            </a:r>
            <a:r>
              <a:rPr lang="en-US" dirty="0"/>
              <a:t> sections</a:t>
            </a:r>
            <a:br>
              <a:rPr lang="en-US" dirty="0"/>
            </a:br>
            <a:r>
              <a:rPr lang="en-US" dirty="0"/>
              <a:t>Marijn: Went way too quick on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Bernardo: Use this for the next usage of this slide. Audience might zone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65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33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2" name="Google Shape;11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8" name="Google Shape;128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5" name="Google Shape;13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2" name="Google Shape;142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3" name="Google Shape;153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79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  <a:defRPr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43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marshah@cmu.e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19" Type="http://schemas.openxmlformats.org/officeDocument/2006/relationships/image" Target="../media/image8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 idx="4294967295"/>
          </p:nvPr>
        </p:nvSpPr>
        <p:spPr>
          <a:xfrm>
            <a:off x="1037063" y="876808"/>
            <a:ext cx="6721476" cy="1389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0" dirty="0" err="1"/>
              <a:t>Cazamariposas</a:t>
            </a:r>
            <a:r>
              <a:rPr lang="en" sz="3200" b="0" dirty="0"/>
              <a:t>: Automated Instability Debugging in SMT-based Program Verification</a:t>
            </a:r>
            <a:endParaRPr sz="3200" b="0" dirty="0"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4294967295"/>
          </p:nvPr>
        </p:nvSpPr>
        <p:spPr>
          <a:xfrm>
            <a:off x="1037063" y="2634044"/>
            <a:ext cx="6721475" cy="544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</a:rPr>
              <a:t>Yi Zhou, </a:t>
            </a:r>
            <a:r>
              <a:rPr lang="en" sz="1600" b="1" dirty="0">
                <a:solidFill>
                  <a:srgbClr val="333333"/>
                </a:solidFill>
              </a:rPr>
              <a:t>Amar Shah</a:t>
            </a:r>
            <a:r>
              <a:rPr lang="en" sz="1600" dirty="0">
                <a:solidFill>
                  <a:srgbClr val="333333"/>
                </a:solidFill>
              </a:rPr>
              <a:t>, </a:t>
            </a:r>
            <a:r>
              <a:rPr lang="en" sz="1600" dirty="0" err="1">
                <a:solidFill>
                  <a:srgbClr val="333333"/>
                </a:solidFill>
              </a:rPr>
              <a:t>Zhengyao</a:t>
            </a:r>
            <a:r>
              <a:rPr lang="en" sz="1600" dirty="0">
                <a:solidFill>
                  <a:srgbClr val="333333"/>
                </a:solidFill>
              </a:rPr>
              <a:t> Lin, Marijn Heule, Bryan Parno</a:t>
            </a:r>
            <a:endParaRPr sz="1600" dirty="0">
              <a:solidFill>
                <a:srgbClr val="333333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275" y="3290013"/>
            <a:ext cx="3609902" cy="5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A4FC2785-01B6-BBFF-3DE8-9E7C6990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41C01-CB27-9B7A-B9E1-E415D94A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32" y="3204119"/>
            <a:ext cx="843117" cy="8431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812F-EA58-6AD8-8560-CB8A5819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53540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Roadblock for Academic Verification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B5175-01C0-1D47-1BA8-C3AF3759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746F39-14D4-F5DC-55DE-E583DF077384}"/>
              </a:ext>
            </a:extLst>
          </p:cNvPr>
          <p:cNvSpPr txBox="1">
            <a:spLocks/>
          </p:cNvSpPr>
          <p:nvPr/>
        </p:nvSpPr>
        <p:spPr>
          <a:xfrm>
            <a:off x="7983567" y="5291993"/>
            <a:ext cx="429629" cy="25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00573-925B-9223-913C-0E24C44E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003"/>
          <a:stretch>
            <a:fillRect/>
          </a:stretch>
        </p:blipFill>
        <p:spPr>
          <a:xfrm>
            <a:off x="1014860" y="1272757"/>
            <a:ext cx="6085733" cy="415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43EF0-7641-1AA8-AD1E-3BE16387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4647"/>
          <a:stretch>
            <a:fillRect/>
          </a:stretch>
        </p:blipFill>
        <p:spPr>
          <a:xfrm>
            <a:off x="4047587" y="1905438"/>
            <a:ext cx="4517185" cy="428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D86CE-CE30-6D2F-9E7B-41F2DD8D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24" b="38471"/>
          <a:stretch>
            <a:fillRect/>
          </a:stretch>
        </p:blipFill>
        <p:spPr>
          <a:xfrm>
            <a:off x="939189" y="1594704"/>
            <a:ext cx="5548757" cy="67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D0B2F-EBF1-6860-DE5B-3B202649D7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2745"/>
          <a:stretch>
            <a:fillRect/>
          </a:stretch>
        </p:blipFill>
        <p:spPr>
          <a:xfrm>
            <a:off x="2112648" y="2515073"/>
            <a:ext cx="6864629" cy="468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96278-8E62-D472-3C4C-F5A2B488CA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4806"/>
          <a:stretch>
            <a:fillRect/>
          </a:stretch>
        </p:blipFill>
        <p:spPr>
          <a:xfrm>
            <a:off x="2112648" y="3605663"/>
            <a:ext cx="6085733" cy="679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1CEA0-06D2-01F7-09CB-D0C0783E63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0257"/>
          <a:stretch>
            <a:fillRect/>
          </a:stretch>
        </p:blipFill>
        <p:spPr>
          <a:xfrm>
            <a:off x="112087" y="3140531"/>
            <a:ext cx="6375859" cy="309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488BC-5B2D-86C2-F4F7-FF0740C97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328" y="1233251"/>
            <a:ext cx="5342289" cy="1394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3A24A-D85D-CEFB-9EFE-62C052A3E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446" y="4297552"/>
            <a:ext cx="6085733" cy="584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D2A3D-EBA7-FEF1-FC76-CA294C196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0242" y="2265416"/>
            <a:ext cx="4082590" cy="1969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850498-8575-EC85-99F9-47586E9712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653886"/>
            <a:ext cx="4760242" cy="1222613"/>
          </a:xfrm>
          <a:prstGeom prst="rect">
            <a:avLst/>
          </a:prstGeom>
        </p:spPr>
      </p:pic>
      <p:sp>
        <p:nvSpPr>
          <p:cNvPr id="15" name="Google Shape;244;p28">
            <a:extLst>
              <a:ext uri="{FF2B5EF4-FFF2-40B4-BE49-F238E27FC236}">
                <a16:creationId xmlns:a16="http://schemas.microsoft.com/office/drawing/2014/main" id="{278557E6-1D47-B3BA-D097-9E470D987269}"/>
              </a:ext>
            </a:extLst>
          </p:cNvPr>
          <p:cNvSpPr/>
          <p:nvPr/>
        </p:nvSpPr>
        <p:spPr>
          <a:xfrm>
            <a:off x="58999" y="1233252"/>
            <a:ext cx="8709616" cy="364911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245;p28">
            <a:extLst>
              <a:ext uri="{FF2B5EF4-FFF2-40B4-BE49-F238E27FC236}">
                <a16:creationId xmlns:a16="http://schemas.microsoft.com/office/drawing/2014/main" id="{B8DFBD24-FD74-4B08-266B-00964C703BE7}"/>
              </a:ext>
            </a:extLst>
          </p:cNvPr>
          <p:cNvSpPr/>
          <p:nvPr/>
        </p:nvSpPr>
        <p:spPr>
          <a:xfrm>
            <a:off x="2064011" y="2257239"/>
            <a:ext cx="5229901" cy="100734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Almost every paper using Dafny/Verus/F* has a subsection about instability!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02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79BC-6DB9-2C85-B0C4-654B5F62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65985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Cazamariposas</a:t>
            </a:r>
            <a:r>
              <a:rPr lang="en-US" dirty="0"/>
              <a:t>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2C512-5022-2CD5-30F2-D829DC4BF2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6" name="Google Shape;472;p44">
            <a:extLst>
              <a:ext uri="{FF2B5EF4-FFF2-40B4-BE49-F238E27FC236}">
                <a16:creationId xmlns:a16="http://schemas.microsoft.com/office/drawing/2014/main" id="{667F44EB-E3E9-7275-AF06-FC49117FB1F6}"/>
              </a:ext>
            </a:extLst>
          </p:cNvPr>
          <p:cNvSpPr txBox="1"/>
          <p:nvPr/>
        </p:nvSpPr>
        <p:spPr>
          <a:xfrm>
            <a:off x="5476889" y="2118963"/>
            <a:ext cx="3746136" cy="223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sz="1000"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D95B7AA0-D368-65E7-F11C-4D4AEA9D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28" y="2213165"/>
            <a:ext cx="2047374" cy="2047374"/>
          </a:xfrm>
          <a:prstGeom prst="rect">
            <a:avLst/>
          </a:prstGeom>
        </p:spPr>
      </p:pic>
      <p:pic>
        <p:nvPicPr>
          <p:cNvPr id="8" name="Graphic 7" descr="Laptop with solid fill">
            <a:extLst>
              <a:ext uri="{FF2B5EF4-FFF2-40B4-BE49-F238E27FC236}">
                <a16:creationId xmlns:a16="http://schemas.microsoft.com/office/drawing/2014/main" id="{56332EC3-A133-47E8-37C3-BC4007C7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512" y="2117505"/>
            <a:ext cx="1588995" cy="15889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CF90B6-DEE5-5C71-FD38-F0ECD1E0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0168" y="2551205"/>
            <a:ext cx="494020" cy="494020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5E403403-1C5F-598B-FEFD-5198EF3EF10F}"/>
              </a:ext>
            </a:extLst>
          </p:cNvPr>
          <p:cNvSpPr/>
          <p:nvPr/>
        </p:nvSpPr>
        <p:spPr>
          <a:xfrm>
            <a:off x="3575104" y="3537480"/>
            <a:ext cx="1604865" cy="33804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A15777B8-61FE-5C59-1282-B930165E1D99}"/>
              </a:ext>
            </a:extLst>
          </p:cNvPr>
          <p:cNvSpPr/>
          <p:nvPr/>
        </p:nvSpPr>
        <p:spPr>
          <a:xfrm flipH="1">
            <a:off x="3590975" y="2629195"/>
            <a:ext cx="1588994" cy="33804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013AE-776E-8F90-DB4E-6E0C8021D98F}"/>
              </a:ext>
            </a:extLst>
          </p:cNvPr>
          <p:cNvSpPr txBox="1"/>
          <p:nvPr/>
        </p:nvSpPr>
        <p:spPr>
          <a:xfrm>
            <a:off x="3721427" y="2284312"/>
            <a:ext cx="37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Verifier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75FC4-83F2-9D4A-630F-C626464EEB8C}"/>
              </a:ext>
            </a:extLst>
          </p:cNvPr>
          <p:cNvSpPr txBox="1"/>
          <p:nvPr/>
        </p:nvSpPr>
        <p:spPr>
          <a:xfrm>
            <a:off x="3575104" y="3187465"/>
            <a:ext cx="37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Proposed Fix</a:t>
            </a:r>
          </a:p>
        </p:txBody>
      </p:sp>
      <p:sp>
        <p:nvSpPr>
          <p:cNvPr id="18" name="Google Shape;480;p44">
            <a:extLst>
              <a:ext uri="{FF2B5EF4-FFF2-40B4-BE49-F238E27FC236}">
                <a16:creationId xmlns:a16="http://schemas.microsoft.com/office/drawing/2014/main" id="{4713D623-F393-C981-74B7-CE115FB85830}"/>
              </a:ext>
            </a:extLst>
          </p:cNvPr>
          <p:cNvSpPr/>
          <p:nvPr/>
        </p:nvSpPr>
        <p:spPr>
          <a:xfrm>
            <a:off x="868046" y="1723850"/>
            <a:ext cx="2853381" cy="670200"/>
          </a:xfrm>
          <a:prstGeom prst="wedgeRoundRectCallout">
            <a:avLst>
              <a:gd name="adj1" fmla="val -28622"/>
              <a:gd name="adj2" fmla="val 71200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Ugh my program is unstable :(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480;p44">
            <a:extLst>
              <a:ext uri="{FF2B5EF4-FFF2-40B4-BE49-F238E27FC236}">
                <a16:creationId xmlns:a16="http://schemas.microsoft.com/office/drawing/2014/main" id="{72364D63-C834-8045-01D4-A9DA41D3ADC2}"/>
              </a:ext>
            </a:extLst>
          </p:cNvPr>
          <p:cNvSpPr/>
          <p:nvPr/>
        </p:nvSpPr>
        <p:spPr>
          <a:xfrm>
            <a:off x="871150" y="1726956"/>
            <a:ext cx="2853381" cy="670200"/>
          </a:xfrm>
          <a:prstGeom prst="wedgeRoundRectCallout">
            <a:avLst>
              <a:gd name="adj1" fmla="val -28622"/>
              <a:gd name="adj2" fmla="val 71200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Yay my program is stable 🔒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396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4" grpId="0"/>
      <p:bldP spid="15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C4C06-592A-C3AF-047A-9D303DB6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8982-1D49-F57B-4B28-F63420FF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72201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Cazamariposas</a:t>
            </a:r>
            <a:r>
              <a:rPr lang="en-US" dirty="0"/>
              <a:t> Contribution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A6286-42B6-615D-9A0C-82BF0FBC6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3A8CDD-9202-EC31-4DD5-778FBBE6E3A4}"/>
              </a:ext>
            </a:extLst>
          </p:cNvPr>
          <p:cNvSpPr txBox="1">
            <a:spLocks/>
          </p:cNvSpPr>
          <p:nvPr/>
        </p:nvSpPr>
        <p:spPr>
          <a:xfrm>
            <a:off x="436089" y="4270109"/>
            <a:ext cx="827182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20B92-988D-A6A3-077E-5F01AC48963E}"/>
              </a:ext>
            </a:extLst>
          </p:cNvPr>
          <p:cNvSpPr txBox="1"/>
          <p:nvPr/>
        </p:nvSpPr>
        <p:spPr>
          <a:xfrm>
            <a:off x="727800" y="1367081"/>
            <a:ext cx="76884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Identifies an edit that stabilizes the query on 60% of benchmarks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Proposes</a:t>
            </a:r>
            <a:r>
              <a:rPr lang="en-US" sz="2000" b="0" dirty="0"/>
              <a:t> two different classes of unstable queries (</a:t>
            </a:r>
            <a:r>
              <a:rPr lang="en-US" sz="2000" b="1" dirty="0"/>
              <a:t>timeouts </a:t>
            </a:r>
            <a:r>
              <a:rPr lang="en-US" sz="2000" dirty="0"/>
              <a:t>and</a:t>
            </a:r>
            <a:r>
              <a:rPr lang="en-US" sz="2000" b="1" dirty="0"/>
              <a:t> fast unknowns</a:t>
            </a:r>
            <a:r>
              <a:rPr lang="en-US" sz="2000" b="0" dirty="0"/>
              <a:t>) and </a:t>
            </a:r>
            <a:r>
              <a:rPr lang="en-US" sz="2000" dirty="0"/>
              <a:t>designs</a:t>
            </a:r>
            <a:r>
              <a:rPr lang="en-US" sz="2000" b="0" dirty="0"/>
              <a:t> distinct edits for each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edits are small, and based on </a:t>
            </a:r>
            <a:r>
              <a:rPr lang="en-US" sz="2000" b="1" dirty="0"/>
              <a:t>instantiating</a:t>
            </a:r>
            <a:r>
              <a:rPr lang="en-US" sz="2000" dirty="0"/>
              <a:t> or </a:t>
            </a:r>
            <a:r>
              <a:rPr lang="en-US" sz="2000" b="1" dirty="0"/>
              <a:t>deleting</a:t>
            </a:r>
            <a:r>
              <a:rPr lang="en-US" sz="2000" dirty="0"/>
              <a:t> a single quantified axiom at the SMT level</a:t>
            </a:r>
            <a:endParaRPr lang="en-US" sz="2000" b="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65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298751CE-93CE-A06F-E6C6-C11CD69D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951229FF-C421-E3F6-957E-CD11E5BE79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CEEC537F-9B97-9CB0-46C9-A53EBE46BE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Motivation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AutoNum type="arabicPeriod"/>
            </a:pPr>
            <a:r>
              <a:rPr lang="en-US" sz="3200" b="1" dirty="0">
                <a:solidFill>
                  <a:schemeClr val="bg2"/>
                </a:solidFill>
              </a:rPr>
              <a:t>Causes of Instability</a:t>
            </a:r>
            <a:endParaRPr sz="3200" b="1" dirty="0">
              <a:solidFill>
                <a:schemeClr val="bg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Two Types of Instability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Query Edits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14631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914A-C69C-62C3-B557-2E3D605E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0541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 Level: How Does Instability Manifest?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51A6B-41BC-4602-BD2B-5B59FF4EF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5F31A-7865-A181-A73D-F324234F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-1888" r="26999"/>
          <a:stretch>
            <a:fillRect/>
          </a:stretch>
        </p:blipFill>
        <p:spPr>
          <a:xfrm>
            <a:off x="3604276" y="2271162"/>
            <a:ext cx="4811924" cy="488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91C0F-C9F1-4DB7-4365-4356118C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42" r="26936" b="51165"/>
          <a:stretch>
            <a:fillRect/>
          </a:stretch>
        </p:blipFill>
        <p:spPr>
          <a:xfrm>
            <a:off x="3358398" y="4166023"/>
            <a:ext cx="4927244" cy="467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D317E-F000-4966-89B8-636691720180}"/>
              </a:ext>
            </a:extLst>
          </p:cNvPr>
          <p:cNvSpPr txBox="1"/>
          <p:nvPr/>
        </p:nvSpPr>
        <p:spPr>
          <a:xfrm>
            <a:off x="3603542" y="1711603"/>
            <a:ext cx="37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Revealing/Hiding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B24D-3B2E-D7CA-BED5-E1164D71B999}"/>
              </a:ext>
            </a:extLst>
          </p:cNvPr>
          <p:cNvSpPr txBox="1"/>
          <p:nvPr/>
        </p:nvSpPr>
        <p:spPr>
          <a:xfrm>
            <a:off x="3631534" y="3592970"/>
            <a:ext cx="274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3. Order of Assertions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09D04-809D-04D3-B6F3-7B8B6127F8CF}"/>
              </a:ext>
            </a:extLst>
          </p:cNvPr>
          <p:cNvSpPr txBox="1"/>
          <p:nvPr/>
        </p:nvSpPr>
        <p:spPr>
          <a:xfrm>
            <a:off x="3631534" y="2985685"/>
            <a:ext cx="254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2. Renaming Variables</a:t>
            </a: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9ECCE049-C5D7-53F1-0E45-567E80ABE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25" y="3235708"/>
            <a:ext cx="2047374" cy="2047374"/>
          </a:xfrm>
          <a:prstGeom prst="rect">
            <a:avLst/>
          </a:prstGeom>
        </p:spPr>
      </p:pic>
      <p:pic>
        <p:nvPicPr>
          <p:cNvPr id="12" name="Graphic 11" descr="Laptop with solid fill">
            <a:extLst>
              <a:ext uri="{FF2B5EF4-FFF2-40B4-BE49-F238E27FC236}">
                <a16:creationId xmlns:a16="http://schemas.microsoft.com/office/drawing/2014/main" id="{91F97E9C-479D-63FE-624B-AD6E30161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3509" y="3140048"/>
            <a:ext cx="1588995" cy="15889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2CABF5-A8AC-A1CB-044D-98D8F24E9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8165" y="3573748"/>
            <a:ext cx="494020" cy="494020"/>
          </a:xfrm>
          <a:prstGeom prst="rect">
            <a:avLst/>
          </a:prstGeom>
        </p:spPr>
      </p:pic>
      <p:sp>
        <p:nvSpPr>
          <p:cNvPr id="14" name="Google Shape;480;p44">
            <a:extLst>
              <a:ext uri="{FF2B5EF4-FFF2-40B4-BE49-F238E27FC236}">
                <a16:creationId xmlns:a16="http://schemas.microsoft.com/office/drawing/2014/main" id="{0E567D60-DC83-2576-3DD8-E229264FBC9B}"/>
              </a:ext>
            </a:extLst>
          </p:cNvPr>
          <p:cNvSpPr/>
          <p:nvPr/>
        </p:nvSpPr>
        <p:spPr>
          <a:xfrm>
            <a:off x="505017" y="2650585"/>
            <a:ext cx="2853381" cy="670200"/>
          </a:xfrm>
          <a:prstGeom prst="wedgeRoundRectCallout">
            <a:avLst>
              <a:gd name="adj1" fmla="val -28622"/>
              <a:gd name="adj2" fmla="val 71200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Ugh my program is unstable :(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063;p86">
            <a:extLst>
              <a:ext uri="{FF2B5EF4-FFF2-40B4-BE49-F238E27FC236}">
                <a16:creationId xmlns:a16="http://schemas.microsoft.com/office/drawing/2014/main" id="{821C27DF-BAC7-AB25-3995-7642A1F27BDE}"/>
              </a:ext>
            </a:extLst>
          </p:cNvPr>
          <p:cNvSpPr/>
          <p:nvPr/>
        </p:nvSpPr>
        <p:spPr>
          <a:xfrm>
            <a:off x="70725" y="1460300"/>
            <a:ext cx="8568258" cy="359356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45;p28">
            <a:extLst>
              <a:ext uri="{FF2B5EF4-FFF2-40B4-BE49-F238E27FC236}">
                <a16:creationId xmlns:a16="http://schemas.microsoft.com/office/drawing/2014/main" id="{801A0DC3-E70C-91AA-32D8-25E2A55BFE01}"/>
              </a:ext>
            </a:extLst>
          </p:cNvPr>
          <p:cNvSpPr/>
          <p:nvPr/>
        </p:nvSpPr>
        <p:spPr>
          <a:xfrm>
            <a:off x="1541987" y="2565472"/>
            <a:ext cx="6060025" cy="60728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These are symptoms of an underlying problem in the solver</a:t>
            </a:r>
            <a:br>
              <a:rPr lang="en-US" sz="1600" dirty="0">
                <a:latin typeface="Raleway"/>
                <a:ea typeface="Raleway"/>
                <a:cs typeface="Raleway"/>
                <a:sym typeface="Raleway"/>
              </a:rPr>
            </a:br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200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9F770-4104-EB07-8CC4-F34C37C8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B765-FC35-89AC-6998-B2F3A5CC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0541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SMT Level: Quantifiers Major Cause of Instability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985DF-9D91-5BFD-91E7-3C70AA241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Google Shape;472;p44">
            <a:extLst>
              <a:ext uri="{FF2B5EF4-FFF2-40B4-BE49-F238E27FC236}">
                <a16:creationId xmlns:a16="http://schemas.microsoft.com/office/drawing/2014/main" id="{4910181B-0EAB-6418-6095-D62AE5BB6421}"/>
              </a:ext>
            </a:extLst>
          </p:cNvPr>
          <p:cNvSpPr txBox="1"/>
          <p:nvPr/>
        </p:nvSpPr>
        <p:spPr>
          <a:xfrm>
            <a:off x="1607500" y="1460300"/>
            <a:ext cx="48492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F15AA7-6C1D-DA3B-34BB-494AB080FE44}"/>
              </a:ext>
            </a:extLst>
          </p:cNvPr>
          <p:cNvSpPr/>
          <p:nvPr/>
        </p:nvSpPr>
        <p:spPr>
          <a:xfrm>
            <a:off x="2509935" y="1576873"/>
            <a:ext cx="867747" cy="22486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063;p86">
            <a:extLst>
              <a:ext uri="{FF2B5EF4-FFF2-40B4-BE49-F238E27FC236}">
                <a16:creationId xmlns:a16="http://schemas.microsoft.com/office/drawing/2014/main" id="{A341D737-49BC-74FC-FF2B-C9CFDA63B3C3}"/>
              </a:ext>
            </a:extLst>
          </p:cNvPr>
          <p:cNvSpPr/>
          <p:nvPr/>
        </p:nvSpPr>
        <p:spPr>
          <a:xfrm>
            <a:off x="471637" y="1460300"/>
            <a:ext cx="8007193" cy="359356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45;p28">
            <a:extLst>
              <a:ext uri="{FF2B5EF4-FFF2-40B4-BE49-F238E27FC236}">
                <a16:creationId xmlns:a16="http://schemas.microsoft.com/office/drawing/2014/main" id="{445F565A-ACE8-4366-1892-E6D6E05B42F2}"/>
              </a:ext>
            </a:extLst>
          </p:cNvPr>
          <p:cNvSpPr/>
          <p:nvPr/>
        </p:nvSpPr>
        <p:spPr>
          <a:xfrm>
            <a:off x="1536485" y="2393203"/>
            <a:ext cx="5432060" cy="11103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- Reasoning about quantifiers is notoriously difficult.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- SMT solvers use </a:t>
            </a:r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patterns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.</a:t>
            </a:r>
            <a:br>
              <a:rPr lang="en-US" sz="1600" dirty="0">
                <a:latin typeface="Raleway"/>
                <a:ea typeface="Raleway"/>
                <a:cs typeface="Raleway"/>
                <a:sym typeface="Raleway"/>
              </a:rPr>
            </a:br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521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9DA20-E8AD-BBD3-44AD-A3F05F300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D50BC-D5C4-D6DE-C72F-74378E5DE2CC}"/>
              </a:ext>
            </a:extLst>
          </p:cNvPr>
          <p:cNvSpPr txBox="1"/>
          <p:nvPr/>
        </p:nvSpPr>
        <p:spPr>
          <a:xfrm>
            <a:off x="215797" y="1450153"/>
            <a:ext cx="5625966" cy="1355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US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A)) (f (g x))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:pattern (g x)</a:t>
            </a:r>
            <a:r>
              <a:rPr lang="en-US" dirty="0">
                <a:solidFill>
                  <a:schemeClr val="bg2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(g t))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57B089-CC20-97D6-C749-13606E54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02" y="587130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SMT Level: Quantifiers Sensitive to Chosen Pattern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C088-3FDD-6737-7446-8824E8870521}"/>
              </a:ext>
            </a:extLst>
          </p:cNvPr>
          <p:cNvSpPr txBox="1"/>
          <p:nvPr/>
        </p:nvSpPr>
        <p:spPr>
          <a:xfrm>
            <a:off x="7064385" y="1612118"/>
            <a:ext cx="2172658" cy="70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(f (g t)))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95245D-C035-575D-03C1-888AB564EC41}"/>
              </a:ext>
            </a:extLst>
          </p:cNvPr>
          <p:cNvSpPr/>
          <p:nvPr/>
        </p:nvSpPr>
        <p:spPr>
          <a:xfrm flipH="1">
            <a:off x="6072983" y="1640993"/>
            <a:ext cx="991402" cy="452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B1164-8AE5-0950-524E-E1CC96E67CA8}"/>
              </a:ext>
            </a:extLst>
          </p:cNvPr>
          <p:cNvSpPr txBox="1"/>
          <p:nvPr/>
        </p:nvSpPr>
        <p:spPr>
          <a:xfrm>
            <a:off x="184266" y="2996492"/>
            <a:ext cx="5964294" cy="1355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US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A)) (f (g x))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:pattern (f (g x))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(g t))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3D51ABD0-87D1-3CE1-4D57-463BAFFB8B43}"/>
              </a:ext>
            </a:extLst>
          </p:cNvPr>
          <p:cNvSpPr/>
          <p:nvPr/>
        </p:nvSpPr>
        <p:spPr>
          <a:xfrm flipH="1">
            <a:off x="6072983" y="3216927"/>
            <a:ext cx="991402" cy="452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17F61-F91D-6E3F-E070-B2EBEFFAE62A}"/>
              </a:ext>
            </a:extLst>
          </p:cNvPr>
          <p:cNvSpPr txBox="1"/>
          <p:nvPr/>
        </p:nvSpPr>
        <p:spPr>
          <a:xfrm>
            <a:off x="7064385" y="3216927"/>
            <a:ext cx="26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No instantiations!</a:t>
            </a:r>
          </a:p>
        </p:txBody>
      </p:sp>
    </p:spTree>
    <p:extLst>
      <p:ext uri="{BB962C8B-B14F-4D97-AF65-F5344CB8AC3E}">
        <p14:creationId xmlns:p14="http://schemas.microsoft.com/office/powerpoint/2010/main" val="232896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3" grpId="0"/>
      <p:bldP spid="13" grpId="1"/>
      <p:bldP spid="1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17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81" name="Google Shape;281;p32"/>
          <p:cNvSpPr txBox="1">
            <a:spLocks noGrp="1"/>
          </p:cNvSpPr>
          <p:nvPr>
            <p:ph type="title" idx="4294967295"/>
          </p:nvPr>
        </p:nvSpPr>
        <p:spPr>
          <a:xfrm>
            <a:off x="102401" y="121512"/>
            <a:ext cx="8573248" cy="769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300" dirty="0"/>
              <a:t>Mariposa: Measuring SMT Instability </a:t>
            </a:r>
            <a:r>
              <a:rPr lang="en" sz="2400" dirty="0"/>
              <a:t>[Zhou et al. 2023]</a:t>
            </a:r>
            <a:endParaRPr sz="2300" dirty="0"/>
          </a:p>
        </p:txBody>
      </p:sp>
      <p:sp>
        <p:nvSpPr>
          <p:cNvPr id="273" name="Google Shape;273;p32"/>
          <p:cNvSpPr/>
          <p:nvPr/>
        </p:nvSpPr>
        <p:spPr>
          <a:xfrm>
            <a:off x="6292425" y="2455275"/>
            <a:ext cx="2518072" cy="88683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benchmark for evaluation (Dafny, F*)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6292425" y="1365468"/>
            <a:ext cx="2518073" cy="88683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tool for detection &amp; measurement.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BBD55-F300-38DD-F6BF-F77A76F4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80" y="791089"/>
            <a:ext cx="3125686" cy="4041656"/>
          </a:xfrm>
          <a:prstGeom prst="rect">
            <a:avLst/>
          </a:prstGeom>
          <a:noFill/>
          <a:ln w="31750">
            <a:solidFill>
              <a:schemeClr val="dk2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Google Shape;273;p32">
            <a:extLst>
              <a:ext uri="{FF2B5EF4-FFF2-40B4-BE49-F238E27FC236}">
                <a16:creationId xmlns:a16="http://schemas.microsoft.com/office/drawing/2014/main" id="{13477C2C-97A5-0FC3-76AD-C6A8723CCB80}"/>
              </a:ext>
            </a:extLst>
          </p:cNvPr>
          <p:cNvSpPr/>
          <p:nvPr/>
        </p:nvSpPr>
        <p:spPr>
          <a:xfrm>
            <a:off x="6292425" y="3542371"/>
            <a:ext cx="2518072" cy="88683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Found 2.6% of SMT queries are unstable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681250" y="494750"/>
            <a:ext cx="72690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Mariposa in a Nutshell</a:t>
            </a:r>
            <a:endParaRPr sz="1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6453538" y="2918588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6"/>
          <p:cNvCxnSpPr>
            <a:stCxn id="328" idx="3"/>
            <a:endCxn id="326" idx="1"/>
          </p:cNvCxnSpPr>
          <p:nvPr/>
        </p:nvCxnSpPr>
        <p:spPr>
          <a:xfrm>
            <a:off x="5766250" y="2833963"/>
            <a:ext cx="687300" cy="35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8" name="Google Shape;328;p36"/>
          <p:cNvSpPr/>
          <p:nvPr/>
        </p:nvSpPr>
        <p:spPr>
          <a:xfrm>
            <a:off x="4851850" y="2376763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1488213" y="2728988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3046863" y="2918588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Mariposa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6"/>
          <p:cNvCxnSpPr>
            <a:stCxn id="330" idx="3"/>
            <a:endCxn id="328" idx="1"/>
          </p:cNvCxnSpPr>
          <p:nvPr/>
        </p:nvCxnSpPr>
        <p:spPr>
          <a:xfrm rot="10800000" flipH="1">
            <a:off x="4272963" y="2833988"/>
            <a:ext cx="579000" cy="35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2" name="Google Shape;332;p36"/>
          <p:cNvCxnSpPr/>
          <p:nvPr/>
        </p:nvCxnSpPr>
        <p:spPr>
          <a:xfrm>
            <a:off x="2402613" y="3186188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3" name="Google Shape;333;p36"/>
          <p:cNvSpPr/>
          <p:nvPr/>
        </p:nvSpPr>
        <p:spPr>
          <a:xfrm>
            <a:off x="5004250" y="2681563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4" name="Google Shape;334;p36"/>
          <p:cNvCxnSpPr>
            <a:endCxn id="333" idx="1"/>
          </p:cNvCxnSpPr>
          <p:nvPr/>
        </p:nvCxnSpPr>
        <p:spPr>
          <a:xfrm rot="10800000" flipH="1">
            <a:off x="4272850" y="3138763"/>
            <a:ext cx="731400" cy="4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5" name="Google Shape;335;p36"/>
          <p:cNvCxnSpPr>
            <a:stCxn id="330" idx="3"/>
            <a:endCxn id="336" idx="1"/>
          </p:cNvCxnSpPr>
          <p:nvPr/>
        </p:nvCxnSpPr>
        <p:spPr>
          <a:xfrm>
            <a:off x="4272963" y="3186188"/>
            <a:ext cx="868800" cy="31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7" name="Google Shape;337;p36"/>
          <p:cNvCxnSpPr>
            <a:stCxn id="333" idx="3"/>
            <a:endCxn id="326" idx="1"/>
          </p:cNvCxnSpPr>
          <p:nvPr/>
        </p:nvCxnSpPr>
        <p:spPr>
          <a:xfrm>
            <a:off x="5918650" y="3138763"/>
            <a:ext cx="534900" cy="4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36"/>
          <p:cNvCxnSpPr>
            <a:stCxn id="336" idx="3"/>
            <a:endCxn id="326" idx="1"/>
          </p:cNvCxnSpPr>
          <p:nvPr/>
        </p:nvCxnSpPr>
        <p:spPr>
          <a:xfrm rot="10800000" flipH="1">
            <a:off x="6056200" y="3186338"/>
            <a:ext cx="397200" cy="31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5141800" y="3048638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4302400" y="1818800"/>
            <a:ext cx="2275500" cy="2382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x: rename/shuffle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681250" y="494750"/>
            <a:ext cx="72690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Mariposa Stability Categories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730000" y="1555950"/>
            <a:ext cx="62649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Mutant Success Rate: </a:t>
            </a:r>
            <a:endParaRPr sz="16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% of the mutants that succeed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47" name="Google Shape;347;p37"/>
          <p:cNvSpPr txBox="1"/>
          <p:nvPr/>
        </p:nvSpPr>
        <p:spPr>
          <a:xfrm>
            <a:off x="1167900" y="3326050"/>
            <a:ext cx="550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429500" y="3326050"/>
            <a:ext cx="7326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505088"/>
            <a:ext cx="5715000" cy="86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Google Shape;350;p37"/>
          <p:cNvSpPr/>
          <p:nvPr/>
        </p:nvSpPr>
        <p:spPr>
          <a:xfrm>
            <a:off x="993775" y="2611100"/>
            <a:ext cx="1453200" cy="138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unsolvable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6708900" y="2588575"/>
            <a:ext cx="1453200" cy="138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stable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2438400" y="2611100"/>
            <a:ext cx="4267200" cy="138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unstable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584907" y="600741"/>
            <a:ext cx="8632615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Challenge with Scaling SMT-based verification</a:t>
            </a:r>
            <a:endParaRPr sz="2300" dirty="0"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1483700" y="19669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3088525" y="2156600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472875" y="2156575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9" name="Google Shape;199;p27"/>
          <p:cNvCxnSpPr>
            <a:stCxn id="196" idx="3"/>
            <a:endCxn id="197" idx="1"/>
          </p:cNvCxnSpPr>
          <p:nvPr/>
        </p:nvCxnSpPr>
        <p:spPr>
          <a:xfrm>
            <a:off x="2398100" y="2424175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27"/>
          <p:cNvCxnSpPr>
            <a:stCxn id="197" idx="3"/>
            <a:endCxn id="201" idx="1"/>
          </p:cNvCxnSpPr>
          <p:nvPr/>
        </p:nvCxnSpPr>
        <p:spPr>
          <a:xfrm>
            <a:off x="4314625" y="2424200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27"/>
          <p:cNvCxnSpPr>
            <a:endCxn id="198" idx="1"/>
          </p:cNvCxnSpPr>
          <p:nvPr/>
        </p:nvCxnSpPr>
        <p:spPr>
          <a:xfrm>
            <a:off x="5799075" y="2424175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1" name="Google Shape;201;p27"/>
          <p:cNvSpPr/>
          <p:nvPr/>
        </p:nvSpPr>
        <p:spPr>
          <a:xfrm>
            <a:off x="4936550" y="19669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6958200" y="1283150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Success: proof completed ✅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83700" y="36433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3088525" y="3833000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6472875" y="3832975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7" name="Google Shape;207;p27"/>
          <p:cNvCxnSpPr>
            <a:stCxn id="204" idx="3"/>
            <a:endCxn id="205" idx="1"/>
          </p:cNvCxnSpPr>
          <p:nvPr/>
        </p:nvCxnSpPr>
        <p:spPr>
          <a:xfrm>
            <a:off x="2398100" y="4100575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208;p27"/>
          <p:cNvCxnSpPr>
            <a:stCxn id="205" idx="3"/>
            <a:endCxn id="209" idx="1"/>
          </p:cNvCxnSpPr>
          <p:nvPr/>
        </p:nvCxnSpPr>
        <p:spPr>
          <a:xfrm>
            <a:off x="4314625" y="4100600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27"/>
          <p:cNvCxnSpPr>
            <a:endCxn id="206" idx="1"/>
          </p:cNvCxnSpPr>
          <p:nvPr/>
        </p:nvCxnSpPr>
        <p:spPr>
          <a:xfrm>
            <a:off x="5799075" y="4100575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9" name="Google Shape;209;p27"/>
          <p:cNvSpPr/>
          <p:nvPr/>
        </p:nvSpPr>
        <p:spPr>
          <a:xfrm>
            <a:off x="4936550" y="36433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1816400" y="2964775"/>
            <a:ext cx="249000" cy="59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12625" y="2876125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5245400" y="2964775"/>
            <a:ext cx="249000" cy="59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916675" y="2876150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Renaming</a:t>
            </a:r>
            <a:endParaRPr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Variable</a:t>
            </a:r>
            <a:endParaRPr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6958200" y="2964775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Failure: proof not found ❌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Graphic 1" descr="User outline">
            <a:extLst>
              <a:ext uri="{FF2B5EF4-FFF2-40B4-BE49-F238E27FC236}">
                <a16:creationId xmlns:a16="http://schemas.microsoft.com/office/drawing/2014/main" id="{CA3A9A84-2421-2E36-A98D-0E431951A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12" y="1734143"/>
            <a:ext cx="957632" cy="957632"/>
          </a:xfrm>
          <a:prstGeom prst="rect">
            <a:avLst/>
          </a:prstGeom>
        </p:spPr>
      </p:pic>
      <p:pic>
        <p:nvPicPr>
          <p:cNvPr id="4" name="Graphic 3" descr="Speech outline">
            <a:extLst>
              <a:ext uri="{FF2B5EF4-FFF2-40B4-BE49-F238E27FC236}">
                <a16:creationId xmlns:a16="http://schemas.microsoft.com/office/drawing/2014/main" id="{88F3B462-2804-98B1-2F1B-8911ED073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284226" y="1204145"/>
            <a:ext cx="4113525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23C63-BA4C-BC11-5557-821B253A960C}"/>
              </a:ext>
            </a:extLst>
          </p:cNvPr>
          <p:cNvSpPr txBox="1"/>
          <p:nvPr/>
        </p:nvSpPr>
        <p:spPr>
          <a:xfrm>
            <a:off x="452387" y="1395663"/>
            <a:ext cx="2636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 formal verification</a:t>
            </a: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5A648D15-C224-B840-1AD6-FF37DE501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14" y="3832975"/>
            <a:ext cx="957632" cy="957632"/>
          </a:xfrm>
          <a:prstGeom prst="rect">
            <a:avLst/>
          </a:prstGeom>
        </p:spPr>
      </p:pic>
      <p:pic>
        <p:nvPicPr>
          <p:cNvPr id="7" name="Graphic 6" descr="Speech outline">
            <a:extLst>
              <a:ext uri="{FF2B5EF4-FFF2-40B4-BE49-F238E27FC236}">
                <a16:creationId xmlns:a16="http://schemas.microsoft.com/office/drawing/2014/main" id="{AF697448-E317-2A9A-BF6F-3433DF201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-346298" y="4460314"/>
            <a:ext cx="4825613" cy="776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0737F-B9FC-E121-0739-41F48D8CF898}"/>
              </a:ext>
            </a:extLst>
          </p:cNvPr>
          <p:cNvSpPr txBox="1"/>
          <p:nvPr/>
        </p:nvSpPr>
        <p:spPr>
          <a:xfrm>
            <a:off x="464316" y="4747929"/>
            <a:ext cx="299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my_var</a:t>
            </a:r>
            <a:r>
              <a:rPr lang="en-US" dirty="0"/>
              <a:t> should be called </a:t>
            </a:r>
            <a:r>
              <a:rPr lang="en-US" dirty="0" err="1"/>
              <a:t>myVar</a:t>
            </a:r>
            <a:r>
              <a:rPr lang="en-US" dirty="0"/>
              <a:t>!!!</a:t>
            </a: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F85F7DAE-F79D-BA5F-2582-BB6597F27840}"/>
              </a:ext>
            </a:extLst>
          </p:cNvPr>
          <p:cNvSpPr/>
          <p:nvPr/>
        </p:nvSpPr>
        <p:spPr>
          <a:xfrm>
            <a:off x="3502077" y="1112031"/>
            <a:ext cx="3336898" cy="853407"/>
          </a:xfrm>
          <a:prstGeom prst="cloudCallout">
            <a:avLst>
              <a:gd name="adj1" fmla="val -25558"/>
              <a:gd name="adj2" fmla="val 7173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2BE76-7AE5-5D94-3BBF-7C7DF4E70045}"/>
              </a:ext>
            </a:extLst>
          </p:cNvPr>
          <p:cNvSpPr txBox="1"/>
          <p:nvPr/>
        </p:nvSpPr>
        <p:spPr>
          <a:xfrm>
            <a:off x="3804700" y="1199671"/>
            <a:ext cx="674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D1AA7-AF2F-AD6A-CF3B-C8370208F0A1}"/>
              </a:ext>
            </a:extLst>
          </p:cNvPr>
          <p:cNvSpPr txBox="1"/>
          <p:nvPr/>
        </p:nvSpPr>
        <p:spPr>
          <a:xfrm>
            <a:off x="3804700" y="1539400"/>
            <a:ext cx="101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Dafny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9ADD5-1C09-5D4A-723A-CF233735AF80}"/>
              </a:ext>
            </a:extLst>
          </p:cNvPr>
          <p:cNvSpPr txBox="1"/>
          <p:nvPr/>
        </p:nvSpPr>
        <p:spPr>
          <a:xfrm>
            <a:off x="4980228" y="1239799"/>
            <a:ext cx="101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F*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6FD683-DB4E-33E2-4FE7-F278FEA46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2161" y="1155129"/>
            <a:ext cx="408972" cy="408972"/>
          </a:xfrm>
          <a:prstGeom prst="rect">
            <a:avLst/>
          </a:prstGeom>
        </p:spPr>
      </p:pic>
      <p:pic>
        <p:nvPicPr>
          <p:cNvPr id="13" name="Picture 2" descr="New Logo for Dafny · Issue #4324 · dafny-lang/dafny · GitHub">
            <a:extLst>
              <a:ext uri="{FF2B5EF4-FFF2-40B4-BE49-F238E27FC236}">
                <a16:creationId xmlns:a16="http://schemas.microsoft.com/office/drawing/2014/main" id="{F3DD3C29-1DC7-309F-8722-10C1AFB5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98" y="1569818"/>
            <a:ext cx="469178" cy="38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*: A Proof-Oriented Programming Language">
            <a:extLst>
              <a:ext uri="{FF2B5EF4-FFF2-40B4-BE49-F238E27FC236}">
                <a16:creationId xmlns:a16="http://schemas.microsoft.com/office/drawing/2014/main" id="{DDCA4211-74CB-FBF2-6896-C030D820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30" y="1120449"/>
            <a:ext cx="488757" cy="4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Callout 14">
            <a:extLst>
              <a:ext uri="{FF2B5EF4-FFF2-40B4-BE49-F238E27FC236}">
                <a16:creationId xmlns:a16="http://schemas.microsoft.com/office/drawing/2014/main" id="{C075DC97-2232-7420-FAD0-4E5CA7332975}"/>
              </a:ext>
            </a:extLst>
          </p:cNvPr>
          <p:cNvSpPr/>
          <p:nvPr/>
        </p:nvSpPr>
        <p:spPr>
          <a:xfrm>
            <a:off x="7107328" y="1168666"/>
            <a:ext cx="1887854" cy="853407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bout cvc5 | cvc5">
            <a:extLst>
              <a:ext uri="{FF2B5EF4-FFF2-40B4-BE49-F238E27FC236}">
                <a16:creationId xmlns:a16="http://schemas.microsoft.com/office/drawing/2014/main" id="{59427B3A-39A5-E582-4772-BCAE2627F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906" y="1369992"/>
            <a:ext cx="1033923" cy="43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3 - Microsoft Research">
            <a:extLst>
              <a:ext uri="{FF2B5EF4-FFF2-40B4-BE49-F238E27FC236}">
                <a16:creationId xmlns:a16="http://schemas.microsoft.com/office/drawing/2014/main" id="{80B61710-8A71-FC1F-2ECB-5975F508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3" y="1457050"/>
            <a:ext cx="468550" cy="2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hy3 · GitLab">
            <a:extLst>
              <a:ext uri="{FF2B5EF4-FFF2-40B4-BE49-F238E27FC236}">
                <a16:creationId xmlns:a16="http://schemas.microsoft.com/office/drawing/2014/main" id="{F85A2761-C369-617B-693A-01A8D5DE7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14" y="1550573"/>
            <a:ext cx="415864" cy="41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1008F6-8A9B-1F63-6A75-42A266B43184}"/>
              </a:ext>
            </a:extLst>
          </p:cNvPr>
          <p:cNvSpPr txBox="1"/>
          <p:nvPr/>
        </p:nvSpPr>
        <p:spPr>
          <a:xfrm>
            <a:off x="4888176" y="1545487"/>
            <a:ext cx="6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Why3</a:t>
            </a:r>
          </a:p>
        </p:txBody>
      </p:sp>
      <p:pic>
        <p:nvPicPr>
          <p:cNvPr id="1028" name="Picture 4" descr="Viper – Programming Methodology Group | ETH Zurich">
            <a:extLst>
              <a:ext uri="{FF2B5EF4-FFF2-40B4-BE49-F238E27FC236}">
                <a16:creationId xmlns:a16="http://schemas.microsoft.com/office/drawing/2014/main" id="{28129E76-D0C7-DB47-02D5-4E347E7C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55" y="1199671"/>
            <a:ext cx="631555" cy="45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440931-9863-5EEB-04C7-4D5777DE4A57}"/>
              </a:ext>
            </a:extLst>
          </p:cNvPr>
          <p:cNvSpPr txBox="1"/>
          <p:nvPr/>
        </p:nvSpPr>
        <p:spPr>
          <a:xfrm>
            <a:off x="5710838" y="1250387"/>
            <a:ext cx="63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Viper</a:t>
            </a:r>
          </a:p>
        </p:txBody>
      </p:sp>
    </p:spTree>
    <p:extLst>
      <p:ext uri="{BB962C8B-B14F-4D97-AF65-F5344CB8AC3E}">
        <p14:creationId xmlns:p14="http://schemas.microsoft.com/office/powerpoint/2010/main" val="18961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3" grpId="0" animBg="1"/>
      <p:bldP spid="3" grpId="1" animBg="1"/>
      <p:bldP spid="9" grpId="0"/>
      <p:bldP spid="9" grpId="1"/>
      <p:bldP spid="10" grpId="0"/>
      <p:bldP spid="10" grpId="1"/>
      <p:bldP spid="11" grpId="0"/>
      <p:bldP spid="11" grpId="1"/>
      <p:bldP spid="15" grpId="0" animBg="1"/>
      <p:bldP spid="15" grpId="1" animBg="1"/>
      <p:bldP spid="15" grpId="2" animBg="1"/>
      <p:bldP spid="15" grpId="3" animBg="1"/>
      <p:bldP spid="19" grpId="2"/>
      <p:bldP spid="19" grpId="3"/>
      <p:bldP spid="20" grpId="2"/>
      <p:bldP spid="20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6C3-DEBB-934E-B857-E4011FC7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90863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Mariposa: Rigorous Statistical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5CAC5-DC81-CF33-691F-4B75E2F43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2A66-4559-7D32-CE77-AB27DF59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5" y="1392591"/>
            <a:ext cx="3832031" cy="35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73130C0B-6C9A-3F73-596E-B8F6D3C1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3C34D297-CC96-139C-C747-83FC606C59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74667311-F731-F682-E3F7-B6FE5E206B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Causes of Instability</a:t>
            </a:r>
            <a:endParaRPr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AutoNum type="arabicPeriod"/>
            </a:pPr>
            <a:r>
              <a:rPr lang="en-US" sz="3200" b="1" dirty="0">
                <a:solidFill>
                  <a:schemeClr val="bg2"/>
                </a:solidFill>
              </a:rPr>
              <a:t>Two Types of Instability</a:t>
            </a:r>
            <a:endParaRPr sz="3200" b="1" dirty="0">
              <a:solidFill>
                <a:schemeClr val="bg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Query Edits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Evaluation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0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DCCC3618-321B-E14A-51C5-F437343E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1">
            <a:extLst>
              <a:ext uri="{FF2B5EF4-FFF2-40B4-BE49-F238E27FC236}">
                <a16:creationId xmlns:a16="http://schemas.microsoft.com/office/drawing/2014/main" id="{3420A0B5-883F-211D-B4DE-3BE4A5A12C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2850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Hypothesis: Two Different Causes of Instability </a:t>
            </a:r>
            <a:endParaRPr sz="2300" dirty="0"/>
          </a:p>
        </p:txBody>
      </p:sp>
      <p:sp>
        <p:nvSpPr>
          <p:cNvPr id="1109" name="Google Shape;1109;p91">
            <a:extLst>
              <a:ext uri="{FF2B5EF4-FFF2-40B4-BE49-F238E27FC236}">
                <a16:creationId xmlns:a16="http://schemas.microsoft.com/office/drawing/2014/main" id="{84273D6F-6750-B516-5A9A-6008A23043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12" name="Google Shape;1112;p91">
            <a:extLst>
              <a:ext uri="{FF2B5EF4-FFF2-40B4-BE49-F238E27FC236}">
                <a16:creationId xmlns:a16="http://schemas.microsoft.com/office/drawing/2014/main" id="{6673C2AA-B0FF-7DFC-BCF6-6B9AAD6C7A4B}"/>
              </a:ext>
            </a:extLst>
          </p:cNvPr>
          <p:cNvSpPr/>
          <p:nvPr/>
        </p:nvSpPr>
        <p:spPr>
          <a:xfrm flipH="1">
            <a:off x="1862896" y="1870766"/>
            <a:ext cx="2485691" cy="2348337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Solver-Discovered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3" name="Google Shape;1113;p91">
            <a:extLst>
              <a:ext uri="{FF2B5EF4-FFF2-40B4-BE49-F238E27FC236}">
                <a16:creationId xmlns:a16="http://schemas.microsoft.com/office/drawing/2014/main" id="{DBE34C03-36F5-BE80-CDF5-1762C770734C}"/>
              </a:ext>
            </a:extLst>
          </p:cNvPr>
          <p:cNvSpPr txBox="1"/>
          <p:nvPr/>
        </p:nvSpPr>
        <p:spPr>
          <a:xfrm>
            <a:off x="38500" y="2502074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= ∅</a:t>
            </a:r>
            <a:endParaRPr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66039F-E0A4-B57E-6044-2D7D85E6C74C}"/>
              </a:ext>
            </a:extLst>
          </p:cNvPr>
          <p:cNvSpPr/>
          <p:nvPr/>
        </p:nvSpPr>
        <p:spPr>
          <a:xfrm>
            <a:off x="144378" y="1280164"/>
            <a:ext cx="4331368" cy="35228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080;p88">
            <a:extLst>
              <a:ext uri="{FF2B5EF4-FFF2-40B4-BE49-F238E27FC236}">
                <a16:creationId xmlns:a16="http://schemas.microsoft.com/office/drawing/2014/main" id="{E6B3D162-0A68-4BE4-A098-702BC53CEBC9}"/>
              </a:ext>
            </a:extLst>
          </p:cNvPr>
          <p:cNvSpPr/>
          <p:nvPr/>
        </p:nvSpPr>
        <p:spPr>
          <a:xfrm flipH="1">
            <a:off x="6629182" y="1844900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081;p88">
            <a:extLst>
              <a:ext uri="{FF2B5EF4-FFF2-40B4-BE49-F238E27FC236}">
                <a16:creationId xmlns:a16="http://schemas.microsoft.com/office/drawing/2014/main" id="{CA578A1E-687C-8EC4-BF74-DC09D80AD423}"/>
              </a:ext>
            </a:extLst>
          </p:cNvPr>
          <p:cNvSpPr/>
          <p:nvPr/>
        </p:nvSpPr>
        <p:spPr>
          <a:xfrm flipH="1">
            <a:off x="4764507" y="1844907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C3E1-1ADE-C135-A8D1-B02D720589F6}"/>
              </a:ext>
            </a:extLst>
          </p:cNvPr>
          <p:cNvSpPr/>
          <p:nvPr/>
        </p:nvSpPr>
        <p:spPr>
          <a:xfrm>
            <a:off x="4662039" y="1280164"/>
            <a:ext cx="4331368" cy="35228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113;p91">
            <a:extLst>
              <a:ext uri="{FF2B5EF4-FFF2-40B4-BE49-F238E27FC236}">
                <a16:creationId xmlns:a16="http://schemas.microsoft.com/office/drawing/2014/main" id="{2D19DC8A-8869-3305-0C36-7E6424D57C33}"/>
              </a:ext>
            </a:extLst>
          </p:cNvPr>
          <p:cNvSpPr txBox="1"/>
          <p:nvPr/>
        </p:nvSpPr>
        <p:spPr>
          <a:xfrm>
            <a:off x="4788556" y="2536733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0778E-18A9-2307-2016-0F3819A46C0D}"/>
              </a:ext>
            </a:extLst>
          </p:cNvPr>
          <p:cNvSpPr txBox="1"/>
          <p:nvPr/>
        </p:nvSpPr>
        <p:spPr>
          <a:xfrm>
            <a:off x="144378" y="1336602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discovers too many instantiations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D3EF0-4657-CF94-EC1A-F733294705D2}"/>
              </a:ext>
            </a:extLst>
          </p:cNvPr>
          <p:cNvSpPr txBox="1"/>
          <p:nvPr/>
        </p:nvSpPr>
        <p:spPr>
          <a:xfrm>
            <a:off x="4662039" y="1309754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misses instantiations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9C5CE-F8E7-0F0D-4ACA-67AE495F5530}"/>
              </a:ext>
            </a:extLst>
          </p:cNvPr>
          <p:cNvSpPr txBox="1"/>
          <p:nvPr/>
        </p:nvSpPr>
        <p:spPr>
          <a:xfrm>
            <a:off x="144378" y="4415984"/>
            <a:ext cx="433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dirty="0">
                <a:solidFill>
                  <a:schemeClr val="accent3">
                    <a:lumMod val="75000"/>
                  </a:schemeClr>
                </a:solidFill>
              </a:rPr>
              <a:t>Output: Solver times out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40694-6340-D89B-4174-6CA7CB60A52E}"/>
              </a:ext>
            </a:extLst>
          </p:cNvPr>
          <p:cNvSpPr txBox="1"/>
          <p:nvPr/>
        </p:nvSpPr>
        <p:spPr>
          <a:xfrm>
            <a:off x="4662039" y="4396129"/>
            <a:ext cx="433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dirty="0">
                <a:solidFill>
                  <a:schemeClr val="accent3">
                    <a:lumMod val="75000"/>
                  </a:schemeClr>
                </a:solidFill>
              </a:rPr>
              <a:t>Output: Solver returns quick “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DM Mono" panose="020B0509040201040103" pitchFamily="49" charset="77"/>
              </a:rPr>
              <a:t>unknown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”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0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" grpId="0"/>
      <p:bldP spid="2" grpId="1" animBg="1"/>
      <p:bldP spid="3" grpId="0" animBg="1"/>
      <p:bldP spid="4" grpId="0" animBg="1"/>
      <p:bldP spid="5" grpId="0" animBg="1"/>
      <p:bldP spid="6" grpId="0"/>
      <p:bldP spid="7" grpId="2"/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70376-CB18-64CB-305B-25039496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303282"/>
            <a:ext cx="4668517" cy="38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3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81FF9FD3-5746-A0F2-8D8F-8254445B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EF356FDC-084C-5289-1DF8-697D8FEDE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06CC8BD1-FC7B-9BEF-5479-1EDAFB2249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D2BB7-1883-5F34-2646-80CE07DB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B83E4-9897-0CD7-53B3-13BC378D1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C17A7AF4-7C53-5B35-4BFA-09A37516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BDD272BD-472D-B5DB-3DF6-C031A05E3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7AD3AB25-571A-D20E-4339-DF0C459886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50746-4306-976B-6E7F-D0068903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9D148-EA8D-4FE5-6883-9520C81E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66017-05D1-8378-8D2E-038FA5406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5" y="1303174"/>
            <a:ext cx="4668583" cy="38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7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AA7C036E-0673-529F-663D-167C4A20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EBA71ADB-A552-5A0F-3EDF-65874CED7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5FC751D5-19DC-E7BB-79A5-F9BF5B4D8E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08816-3483-DE66-8289-C46924CE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E27224-9AC9-ADE1-778B-3CCB86376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BA75C-B60A-A065-DD73-973C975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5" y="1303174"/>
            <a:ext cx="4668583" cy="3850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411CB-D162-681D-A6D7-8B71376B1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09" y="1303282"/>
            <a:ext cx="4669440" cy="38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0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F082924C-B6E2-BFF7-B937-789B83C5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6EC8E5F0-495C-9023-935E-3960DCD35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D9B7FB4C-BA40-FE34-DE50-7352656E0C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8CCE9-07AB-4AC2-CEF8-8E69B36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3B34A9-3567-993F-20C9-16A6A286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65FC1-BB39-2906-7FC3-9BE759632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5" y="1303174"/>
            <a:ext cx="4668583" cy="3850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3C758-96C4-9192-8225-EAD9FEA55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09" y="1303282"/>
            <a:ext cx="4669440" cy="3851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5C459-B5B6-D14C-389B-718CFB897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74" y="1303282"/>
            <a:ext cx="4668581" cy="38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1EFAAA2B-E225-AE47-C5D0-11E1DE005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F4CF1492-AB05-321A-17FA-EC4B8650D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Experiment: Distinct Failure Modes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93FE91C9-8173-8F51-A6E9-F780E8471F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9936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DB61C-0A91-F93B-218C-0A0A42EB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55CBEB-5328-0B4B-A470-D8878E89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607AA-5F81-E41C-D400-2F8CBB2BE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5" y="1303174"/>
            <a:ext cx="4668583" cy="3850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07A92-5627-20F2-1B59-24F97B85E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09" y="1303282"/>
            <a:ext cx="4669440" cy="3851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975DF-DDAC-87C4-96F6-5C9DCD560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74" y="1303282"/>
            <a:ext cx="4668581" cy="3850675"/>
          </a:xfrm>
          <a:prstGeom prst="rect">
            <a:avLst/>
          </a:prstGeom>
        </p:spPr>
      </p:pic>
      <p:pic>
        <p:nvPicPr>
          <p:cNvPr id="7" name="Google Shape;1388;p113">
            <a:extLst>
              <a:ext uri="{FF2B5EF4-FFF2-40B4-BE49-F238E27FC236}">
                <a16:creationId xmlns:a16="http://schemas.microsoft.com/office/drawing/2014/main" id="{E5431100-E56F-10C7-A647-519CE73F8C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7111" y="1303174"/>
            <a:ext cx="4204129" cy="385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>
          <a:extLst>
            <a:ext uri="{FF2B5EF4-FFF2-40B4-BE49-F238E27FC236}">
              <a16:creationId xmlns:a16="http://schemas.microsoft.com/office/drawing/2014/main" id="{B9DC6C86-737B-ACA7-34F6-3F563795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9">
            <a:extLst>
              <a:ext uri="{FF2B5EF4-FFF2-40B4-BE49-F238E27FC236}">
                <a16:creationId xmlns:a16="http://schemas.microsoft.com/office/drawing/2014/main" id="{0CFB1888-9ADF-CF9D-47DD-FC3242FA4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00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Experiment: Distinct Failure Modes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1357" name="Google Shape;1357;p109">
            <a:extLst>
              <a:ext uri="{FF2B5EF4-FFF2-40B4-BE49-F238E27FC236}">
                <a16:creationId xmlns:a16="http://schemas.microsoft.com/office/drawing/2014/main" id="{1A755D9E-5A42-A701-2E4C-7EB74ED6B9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9936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C41BF-5AAB-2D45-A9AB-6EA8474D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" y="1292772"/>
            <a:ext cx="4668517" cy="3850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81A2A3-1E06-DCB2-18E9-7F95F000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229"/>
            <a:ext cx="4668581" cy="3850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6BA28-2EFC-604D-028D-95B95B496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5" y="1303174"/>
            <a:ext cx="4668583" cy="3850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BE033-0C6F-D776-3003-D532EA9C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09" y="1303282"/>
            <a:ext cx="4669440" cy="3851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49C9D-AA12-D455-C348-5E4750E02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74" y="1303282"/>
            <a:ext cx="4668581" cy="3850675"/>
          </a:xfrm>
          <a:prstGeom prst="rect">
            <a:avLst/>
          </a:prstGeom>
        </p:spPr>
      </p:pic>
      <p:pic>
        <p:nvPicPr>
          <p:cNvPr id="7" name="Google Shape;1388;p113">
            <a:extLst>
              <a:ext uri="{FF2B5EF4-FFF2-40B4-BE49-F238E27FC236}">
                <a16:creationId xmlns:a16="http://schemas.microsoft.com/office/drawing/2014/main" id="{55340425-B2B2-729C-AA3F-C74DC4F9FF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7111" y="1303174"/>
            <a:ext cx="4204129" cy="3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6;p114">
            <a:extLst>
              <a:ext uri="{FF2B5EF4-FFF2-40B4-BE49-F238E27FC236}">
                <a16:creationId xmlns:a16="http://schemas.microsoft.com/office/drawing/2014/main" id="{7E6445A4-A512-58A7-229A-FC0B519DC65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7400" y="1302931"/>
            <a:ext cx="4286291" cy="3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04;p115">
            <a:extLst>
              <a:ext uri="{FF2B5EF4-FFF2-40B4-BE49-F238E27FC236}">
                <a16:creationId xmlns:a16="http://schemas.microsoft.com/office/drawing/2014/main" id="{C9DA4532-875C-AE65-19EB-49A4800E94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4323" y="1302931"/>
            <a:ext cx="4206917" cy="385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48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6958200" y="2964775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Failure: proof not found ❌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6958200" y="1283150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Success: proof completed ✅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2057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300" dirty="0"/>
              <a:t>Challenge with Scaling SMT-based verification</a:t>
            </a:r>
            <a:endParaRPr sz="23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1483700" y="19669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3088525" y="2156600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Verification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Framework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6472875" y="2156575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9" name="Google Shape;229;p28"/>
          <p:cNvCxnSpPr>
            <a:stCxn id="226" idx="3"/>
            <a:endCxn id="227" idx="1"/>
          </p:cNvCxnSpPr>
          <p:nvPr/>
        </p:nvCxnSpPr>
        <p:spPr>
          <a:xfrm>
            <a:off x="2398100" y="2424175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" name="Google Shape;230;p28"/>
          <p:cNvCxnSpPr>
            <a:stCxn id="227" idx="3"/>
            <a:endCxn id="231" idx="1"/>
          </p:cNvCxnSpPr>
          <p:nvPr/>
        </p:nvCxnSpPr>
        <p:spPr>
          <a:xfrm>
            <a:off x="4314625" y="2424200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" name="Google Shape;232;p28"/>
          <p:cNvCxnSpPr>
            <a:endCxn id="228" idx="1"/>
          </p:cNvCxnSpPr>
          <p:nvPr/>
        </p:nvCxnSpPr>
        <p:spPr>
          <a:xfrm>
            <a:off x="5799075" y="2424175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1" name="Google Shape;231;p28"/>
          <p:cNvSpPr/>
          <p:nvPr/>
        </p:nvSpPr>
        <p:spPr>
          <a:xfrm>
            <a:off x="4936550" y="19669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1483700" y="36433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3088525" y="3833000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Verification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Framework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6472875" y="3832975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6" name="Google Shape;236;p28"/>
          <p:cNvCxnSpPr>
            <a:stCxn id="233" idx="3"/>
            <a:endCxn id="234" idx="1"/>
          </p:cNvCxnSpPr>
          <p:nvPr/>
        </p:nvCxnSpPr>
        <p:spPr>
          <a:xfrm>
            <a:off x="2398100" y="4100575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" name="Google Shape;237;p28"/>
          <p:cNvCxnSpPr>
            <a:stCxn id="234" idx="3"/>
            <a:endCxn id="238" idx="1"/>
          </p:cNvCxnSpPr>
          <p:nvPr/>
        </p:nvCxnSpPr>
        <p:spPr>
          <a:xfrm>
            <a:off x="4314625" y="4100600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9" name="Google Shape;239;p28"/>
          <p:cNvCxnSpPr>
            <a:endCxn id="235" idx="1"/>
          </p:cNvCxnSpPr>
          <p:nvPr/>
        </p:nvCxnSpPr>
        <p:spPr>
          <a:xfrm>
            <a:off x="5799075" y="4100575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8" name="Google Shape;238;p28"/>
          <p:cNvSpPr/>
          <p:nvPr/>
        </p:nvSpPr>
        <p:spPr>
          <a:xfrm>
            <a:off x="4936550" y="364337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816400" y="2964775"/>
            <a:ext cx="249000" cy="59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212625" y="2876125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5245400" y="2964775"/>
            <a:ext cx="249000" cy="59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916675" y="2876150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150500" y="1167850"/>
            <a:ext cx="8620276" cy="35064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2251375" y="2524825"/>
            <a:ext cx="4897200" cy="93974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-Program verification is generally undecidable.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- SMT solvers can fail to find a solution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09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9A86A0FD-691B-5861-803F-5A74A708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5E887BF6-52D5-9456-7756-F8C1544E2A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2CF09B01-46DF-6A3A-54C2-C9F02150CD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Measuring Instability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Cazamariposas</a:t>
            </a:r>
            <a:endParaRPr lang="en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AutoNum type="arabicPeriod"/>
            </a:pPr>
            <a:r>
              <a:rPr lang="en" sz="3200" b="1" dirty="0">
                <a:solidFill>
                  <a:schemeClr val="bg2"/>
                </a:solidFill>
              </a:rPr>
              <a:t>Query Edits</a:t>
            </a:r>
            <a:endParaRPr sz="3200" b="1" dirty="0">
              <a:solidFill>
                <a:schemeClr val="bg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Evaluation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B2662A34-31DB-7C95-840A-D409C1B94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1">
            <a:extLst>
              <a:ext uri="{FF2B5EF4-FFF2-40B4-BE49-F238E27FC236}">
                <a16:creationId xmlns:a16="http://schemas.microsoft.com/office/drawing/2014/main" id="{53C63B19-86D1-A775-57B2-A0C809777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2850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Two Different Causes of Instability </a:t>
            </a:r>
            <a:endParaRPr sz="2300" dirty="0"/>
          </a:p>
        </p:txBody>
      </p:sp>
      <p:sp>
        <p:nvSpPr>
          <p:cNvPr id="1109" name="Google Shape;1109;p91">
            <a:extLst>
              <a:ext uri="{FF2B5EF4-FFF2-40B4-BE49-F238E27FC236}">
                <a16:creationId xmlns:a16="http://schemas.microsoft.com/office/drawing/2014/main" id="{405FA9A3-EC56-22AB-BEDF-8CF1231D58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6" y="482018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1112" name="Google Shape;1112;p91">
            <a:extLst>
              <a:ext uri="{FF2B5EF4-FFF2-40B4-BE49-F238E27FC236}">
                <a16:creationId xmlns:a16="http://schemas.microsoft.com/office/drawing/2014/main" id="{ECB3425B-722B-6063-768A-F8AEB8891C88}"/>
              </a:ext>
            </a:extLst>
          </p:cNvPr>
          <p:cNvSpPr/>
          <p:nvPr/>
        </p:nvSpPr>
        <p:spPr>
          <a:xfrm flipH="1">
            <a:off x="1862896" y="1870766"/>
            <a:ext cx="2485691" cy="2348337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Solver-Discovered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3" name="Google Shape;1113;p91">
            <a:extLst>
              <a:ext uri="{FF2B5EF4-FFF2-40B4-BE49-F238E27FC236}">
                <a16:creationId xmlns:a16="http://schemas.microsoft.com/office/drawing/2014/main" id="{7306DC20-0263-A1EB-66A9-2E9537391E3E}"/>
              </a:ext>
            </a:extLst>
          </p:cNvPr>
          <p:cNvSpPr txBox="1"/>
          <p:nvPr/>
        </p:nvSpPr>
        <p:spPr>
          <a:xfrm>
            <a:off x="38500" y="2502074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= ∅</a:t>
            </a:r>
            <a:endParaRPr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40CDB6-9DF2-ADBE-4331-11DE86F6BD9D}"/>
              </a:ext>
            </a:extLst>
          </p:cNvPr>
          <p:cNvSpPr/>
          <p:nvPr/>
        </p:nvSpPr>
        <p:spPr>
          <a:xfrm>
            <a:off x="144378" y="1280163"/>
            <a:ext cx="4331368" cy="3320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080;p88">
            <a:extLst>
              <a:ext uri="{FF2B5EF4-FFF2-40B4-BE49-F238E27FC236}">
                <a16:creationId xmlns:a16="http://schemas.microsoft.com/office/drawing/2014/main" id="{D70B4779-739C-EE28-F399-B7CF4CF22894}"/>
              </a:ext>
            </a:extLst>
          </p:cNvPr>
          <p:cNvSpPr/>
          <p:nvPr/>
        </p:nvSpPr>
        <p:spPr>
          <a:xfrm flipH="1">
            <a:off x="6629182" y="1844900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081;p88">
            <a:extLst>
              <a:ext uri="{FF2B5EF4-FFF2-40B4-BE49-F238E27FC236}">
                <a16:creationId xmlns:a16="http://schemas.microsoft.com/office/drawing/2014/main" id="{F4A600BD-2C38-7748-06AA-6D6795512D29}"/>
              </a:ext>
            </a:extLst>
          </p:cNvPr>
          <p:cNvSpPr/>
          <p:nvPr/>
        </p:nvSpPr>
        <p:spPr>
          <a:xfrm flipH="1">
            <a:off x="4764507" y="1844907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51A6B-AFEB-5805-0BB6-80BFE1082DA8}"/>
              </a:ext>
            </a:extLst>
          </p:cNvPr>
          <p:cNvSpPr/>
          <p:nvPr/>
        </p:nvSpPr>
        <p:spPr>
          <a:xfrm>
            <a:off x="4662039" y="1280164"/>
            <a:ext cx="4331368" cy="3320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113;p91">
            <a:extLst>
              <a:ext uri="{FF2B5EF4-FFF2-40B4-BE49-F238E27FC236}">
                <a16:creationId xmlns:a16="http://schemas.microsoft.com/office/drawing/2014/main" id="{59DBFE77-F8B6-797B-B2EC-FAFB15C7A0B9}"/>
              </a:ext>
            </a:extLst>
          </p:cNvPr>
          <p:cNvSpPr txBox="1"/>
          <p:nvPr/>
        </p:nvSpPr>
        <p:spPr>
          <a:xfrm>
            <a:off x="4788556" y="2536733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A96B1-57D6-F9CD-43DE-D256FCDB8FBB}"/>
              </a:ext>
            </a:extLst>
          </p:cNvPr>
          <p:cNvSpPr txBox="1"/>
          <p:nvPr/>
        </p:nvSpPr>
        <p:spPr>
          <a:xfrm>
            <a:off x="144378" y="1336602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discovers too many instantiations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4CA96-7827-3C31-3742-C5BE509387AE}"/>
              </a:ext>
            </a:extLst>
          </p:cNvPr>
          <p:cNvSpPr txBox="1"/>
          <p:nvPr/>
        </p:nvSpPr>
        <p:spPr>
          <a:xfrm>
            <a:off x="4662039" y="1309754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misses instantiations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A8D56-A7CA-9DC8-AC6E-1B8BA0E2876F}"/>
              </a:ext>
            </a:extLst>
          </p:cNvPr>
          <p:cNvSpPr txBox="1"/>
          <p:nvPr/>
        </p:nvSpPr>
        <p:spPr>
          <a:xfrm>
            <a:off x="144378" y="4219103"/>
            <a:ext cx="433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600" dirty="0">
                <a:solidFill>
                  <a:schemeClr val="accent3">
                    <a:lumMod val="75000"/>
                  </a:schemeClr>
                </a:solidFill>
              </a:rPr>
              <a:t>Output: Solver times out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11F3F-A70F-02B5-1915-C79ED6EAF93C}"/>
              </a:ext>
            </a:extLst>
          </p:cNvPr>
          <p:cNvSpPr txBox="1"/>
          <p:nvPr/>
        </p:nvSpPr>
        <p:spPr>
          <a:xfrm>
            <a:off x="4662039" y="4186890"/>
            <a:ext cx="433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dirty="0">
                <a:solidFill>
                  <a:schemeClr val="accent3">
                    <a:lumMod val="75000"/>
                  </a:schemeClr>
                </a:solidFill>
              </a:rPr>
              <a:t>Output: Solver returns “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DM Mono" panose="020B0509040201040103" pitchFamily="49" charset="77"/>
              </a:rPr>
              <a:t>unknown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”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4849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985" name="Google Shape;985;p83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9857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Observation: Differential Behavior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986" name="Google Shape;986;p83"/>
          <p:cNvSpPr/>
          <p:nvPr/>
        </p:nvSpPr>
        <p:spPr>
          <a:xfrm>
            <a:off x="6606013" y="2537588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87" name="Google Shape;987;p83"/>
          <p:cNvCxnSpPr>
            <a:stCxn id="988" idx="3"/>
            <a:endCxn id="986" idx="1"/>
          </p:cNvCxnSpPr>
          <p:nvPr/>
        </p:nvCxnSpPr>
        <p:spPr>
          <a:xfrm>
            <a:off x="5343600" y="2469250"/>
            <a:ext cx="1262400" cy="33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88" name="Google Shape;988;p83"/>
          <p:cNvSpPr/>
          <p:nvPr/>
        </p:nvSpPr>
        <p:spPr>
          <a:xfrm>
            <a:off x="4429200" y="2012050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Google Shape;989;p83"/>
          <p:cNvSpPr/>
          <p:nvPr/>
        </p:nvSpPr>
        <p:spPr>
          <a:xfrm>
            <a:off x="1683613" y="2347988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90" name="Google Shape;990;p83"/>
          <p:cNvCxnSpPr>
            <a:stCxn id="989" idx="3"/>
            <a:endCxn id="988" idx="1"/>
          </p:cNvCxnSpPr>
          <p:nvPr/>
        </p:nvCxnSpPr>
        <p:spPr>
          <a:xfrm rot="10800000" flipH="1">
            <a:off x="2598013" y="2469188"/>
            <a:ext cx="1831200" cy="33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991" name="Google Shape;991;p83"/>
          <p:cNvSpPr/>
          <p:nvPr/>
        </p:nvSpPr>
        <p:spPr>
          <a:xfrm>
            <a:off x="4276775" y="253762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92" name="Google Shape;992;p83"/>
          <p:cNvCxnSpPr>
            <a:stCxn id="989" idx="3"/>
            <a:endCxn id="991" idx="1"/>
          </p:cNvCxnSpPr>
          <p:nvPr/>
        </p:nvCxnSpPr>
        <p:spPr>
          <a:xfrm>
            <a:off x="2598013" y="2805188"/>
            <a:ext cx="1678800" cy="18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93" name="Google Shape;993;p83"/>
          <p:cNvCxnSpPr>
            <a:stCxn id="989" idx="3"/>
            <a:endCxn id="994" idx="1"/>
          </p:cNvCxnSpPr>
          <p:nvPr/>
        </p:nvCxnSpPr>
        <p:spPr>
          <a:xfrm>
            <a:off x="2598013" y="2805188"/>
            <a:ext cx="1831200" cy="78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95" name="Google Shape;995;p83"/>
          <p:cNvCxnSpPr>
            <a:stCxn id="991" idx="3"/>
            <a:endCxn id="986" idx="1"/>
          </p:cNvCxnSpPr>
          <p:nvPr/>
        </p:nvCxnSpPr>
        <p:spPr>
          <a:xfrm rot="10800000" flipH="1">
            <a:off x="5191175" y="2805225"/>
            <a:ext cx="1414800" cy="18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96" name="Google Shape;996;p83"/>
          <p:cNvCxnSpPr>
            <a:stCxn id="994" idx="3"/>
            <a:endCxn id="986" idx="1"/>
          </p:cNvCxnSpPr>
          <p:nvPr/>
        </p:nvCxnSpPr>
        <p:spPr>
          <a:xfrm rot="10800000" flipH="1">
            <a:off x="5343600" y="2805050"/>
            <a:ext cx="1262400" cy="78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94" name="Google Shape;994;p83"/>
          <p:cNvSpPr/>
          <p:nvPr/>
        </p:nvSpPr>
        <p:spPr>
          <a:xfrm>
            <a:off x="4429200" y="3136850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7" name="Google Shape;997;p83"/>
          <p:cNvSpPr/>
          <p:nvPr/>
        </p:nvSpPr>
        <p:spPr>
          <a:xfrm>
            <a:off x="5069075" y="3912927"/>
            <a:ext cx="1007700" cy="352200"/>
          </a:xfrm>
          <a:prstGeom prst="wedgeRoundRectCallout">
            <a:avLst>
              <a:gd name="adj1" fmla="val -33433"/>
              <a:gd name="adj2" fmla="val -76576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UNSAT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8" name="Google Shape;998;p83"/>
          <p:cNvSpPr/>
          <p:nvPr/>
        </p:nvSpPr>
        <p:spPr>
          <a:xfrm>
            <a:off x="5114717" y="1575446"/>
            <a:ext cx="1646685" cy="352200"/>
          </a:xfrm>
          <a:prstGeom prst="wedgeRoundRectCallout">
            <a:avLst>
              <a:gd name="adj1" fmla="val -31881"/>
              <a:gd name="adj2" fmla="val 73800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UNKNOWN/TIMEOUT</a:t>
            </a:r>
            <a:endParaRPr sz="12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434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4"/>
          <p:cNvSpPr/>
          <p:nvPr/>
        </p:nvSpPr>
        <p:spPr>
          <a:xfrm>
            <a:off x="1683613" y="2347988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04" name="Google Shape;1004;p84"/>
          <p:cNvCxnSpPr>
            <a:stCxn id="1003" idx="3"/>
          </p:cNvCxnSpPr>
          <p:nvPr/>
        </p:nvCxnSpPr>
        <p:spPr>
          <a:xfrm rot="10800000" flipH="1">
            <a:off x="2598013" y="2469188"/>
            <a:ext cx="1831200" cy="336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005" name="Google Shape;1005;p84"/>
          <p:cNvCxnSpPr>
            <a:stCxn id="1003" idx="3"/>
          </p:cNvCxnSpPr>
          <p:nvPr/>
        </p:nvCxnSpPr>
        <p:spPr>
          <a:xfrm>
            <a:off x="2598013" y="2805188"/>
            <a:ext cx="1831200" cy="789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06" name="Google Shape;1006;p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07" name="Google Shape;1007;p84"/>
          <p:cNvSpPr/>
          <p:nvPr/>
        </p:nvSpPr>
        <p:spPr>
          <a:xfrm>
            <a:off x="1798075" y="2201649"/>
            <a:ext cx="2414100" cy="788999"/>
          </a:xfrm>
          <a:prstGeom prst="wedgeRoundRectCallout">
            <a:avLst>
              <a:gd name="adj1" fmla="val 52428"/>
              <a:gd name="adj2" fmla="val -20464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went wrong?</a:t>
            </a:r>
            <a:endParaRPr sz="16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8" name="Google Shape;1008;p84"/>
          <p:cNvSpPr txBox="1"/>
          <p:nvPr/>
        </p:nvSpPr>
        <p:spPr>
          <a:xfrm>
            <a:off x="4819825" y="1130925"/>
            <a:ext cx="3915300" cy="3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~$ z3 mutant1.smt2 trace=true 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9" name="Google Shape;1009;p84"/>
          <p:cNvSpPr txBox="1"/>
          <p:nvPr/>
        </p:nvSpPr>
        <p:spPr>
          <a:xfrm>
            <a:off x="4386250" y="4629300"/>
            <a:ext cx="4149900" cy="3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~$ z3 mutant3.smt2 proof=true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0" name="Google Shape;1010;p84"/>
          <p:cNvSpPr/>
          <p:nvPr/>
        </p:nvSpPr>
        <p:spPr>
          <a:xfrm>
            <a:off x="6606013" y="2537588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11" name="Google Shape;1011;p84"/>
          <p:cNvCxnSpPr>
            <a:stCxn id="1012" idx="3"/>
            <a:endCxn id="1010" idx="1"/>
          </p:cNvCxnSpPr>
          <p:nvPr/>
        </p:nvCxnSpPr>
        <p:spPr>
          <a:xfrm>
            <a:off x="5343600" y="2469250"/>
            <a:ext cx="1262400" cy="33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12" name="Google Shape;1012;p84"/>
          <p:cNvSpPr/>
          <p:nvPr/>
        </p:nvSpPr>
        <p:spPr>
          <a:xfrm>
            <a:off x="4429200" y="2012050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13" name="Google Shape;1013;p84"/>
          <p:cNvCxnSpPr>
            <a:stCxn id="1014" idx="3"/>
            <a:endCxn id="1010" idx="1"/>
          </p:cNvCxnSpPr>
          <p:nvPr/>
        </p:nvCxnSpPr>
        <p:spPr>
          <a:xfrm rot="10800000" flipH="1">
            <a:off x="5343600" y="2805050"/>
            <a:ext cx="1262400" cy="78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14" name="Google Shape;1014;p84"/>
          <p:cNvSpPr/>
          <p:nvPr/>
        </p:nvSpPr>
        <p:spPr>
          <a:xfrm>
            <a:off x="4429200" y="3136850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Mutant 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5" name="Google Shape;1015;p84"/>
          <p:cNvSpPr/>
          <p:nvPr/>
        </p:nvSpPr>
        <p:spPr>
          <a:xfrm>
            <a:off x="5069075" y="3912927"/>
            <a:ext cx="1007700" cy="352200"/>
          </a:xfrm>
          <a:prstGeom prst="wedgeRoundRectCallout">
            <a:avLst>
              <a:gd name="adj1" fmla="val -33433"/>
              <a:gd name="adj2" fmla="val -76576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UNSAT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6" name="Google Shape;1016;p84"/>
          <p:cNvSpPr/>
          <p:nvPr/>
        </p:nvSpPr>
        <p:spPr>
          <a:xfrm>
            <a:off x="5069075" y="1534913"/>
            <a:ext cx="1729290" cy="352200"/>
          </a:xfrm>
          <a:prstGeom prst="wedgeRoundRectCallout">
            <a:avLst>
              <a:gd name="adj1" fmla="val -29081"/>
              <a:gd name="adj2" fmla="val 72246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UNKNOWN/TIMEOUT</a:t>
            </a:r>
            <a:endParaRPr sz="12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7" name="Google Shape;1017;p84"/>
          <p:cNvSpPr/>
          <p:nvPr/>
        </p:nvSpPr>
        <p:spPr>
          <a:xfrm>
            <a:off x="5011175" y="3791375"/>
            <a:ext cx="1123500" cy="7707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Proof of </a:t>
            </a:r>
            <a:r>
              <a:rPr lang="en" sz="1500" b="1" dirty="0">
                <a:solidFill>
                  <a:schemeClr val="dk2"/>
                </a:solidFill>
                <a:latin typeface="Courier New"/>
                <a:ea typeface="Raleway"/>
                <a:cs typeface="Courier New"/>
                <a:sym typeface="Courier New"/>
              </a:rPr>
              <a:t>UNSAT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p84"/>
          <p:cNvSpPr/>
          <p:nvPr/>
        </p:nvSpPr>
        <p:spPr>
          <a:xfrm>
            <a:off x="5271272" y="1536599"/>
            <a:ext cx="1123500" cy="7707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Trace of </a:t>
            </a:r>
            <a:r>
              <a:rPr lang="en" sz="15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Failure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9" name="Google Shape;1019;p84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9857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Observation: Differential Behavior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020" name="Google Shape;1020;p84"/>
          <p:cNvSpPr/>
          <p:nvPr/>
        </p:nvSpPr>
        <p:spPr>
          <a:xfrm>
            <a:off x="1798075" y="3411325"/>
            <a:ext cx="2414100" cy="789000"/>
          </a:xfrm>
          <a:prstGeom prst="wedgeRoundRectCallout">
            <a:avLst>
              <a:gd name="adj1" fmla="val 52428"/>
              <a:gd name="adj2" fmla="val -20464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is supposed to happen?</a:t>
            </a:r>
            <a:endParaRPr lang="en-US" sz="16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B3AAF-9EFA-3AE6-68CD-1A129D4A27AC}"/>
              </a:ext>
            </a:extLst>
          </p:cNvPr>
          <p:cNvSpPr txBox="1"/>
          <p:nvPr/>
        </p:nvSpPr>
        <p:spPr>
          <a:xfrm>
            <a:off x="6798365" y="3594050"/>
            <a:ext cx="213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"/>
              </a:rPr>
              <a:t>Compare the Quantifier Instantiations!</a:t>
            </a:r>
          </a:p>
        </p:txBody>
      </p:sp>
      <p:sp>
        <p:nvSpPr>
          <p:cNvPr id="3" name="Google Shape;1007;p84">
            <a:extLst>
              <a:ext uri="{FF2B5EF4-FFF2-40B4-BE49-F238E27FC236}">
                <a16:creationId xmlns:a16="http://schemas.microsoft.com/office/drawing/2014/main" id="{ED313B55-C976-26AC-FFE1-D1FAA01F42C3}"/>
              </a:ext>
            </a:extLst>
          </p:cNvPr>
          <p:cNvSpPr/>
          <p:nvPr/>
        </p:nvSpPr>
        <p:spPr>
          <a:xfrm>
            <a:off x="1798062" y="2201649"/>
            <a:ext cx="2414100" cy="788999"/>
          </a:xfrm>
          <a:prstGeom prst="wedgeRoundRectCallout">
            <a:avLst>
              <a:gd name="adj1" fmla="val 52428"/>
              <a:gd name="adj2" fmla="val -20464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Solver-discovered instantiations</a:t>
            </a:r>
            <a:endParaRPr sz="16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020;p84">
            <a:extLst>
              <a:ext uri="{FF2B5EF4-FFF2-40B4-BE49-F238E27FC236}">
                <a16:creationId xmlns:a16="http://schemas.microsoft.com/office/drawing/2014/main" id="{C4093963-B1E1-8B9D-19DB-3E3C067486E5}"/>
              </a:ext>
            </a:extLst>
          </p:cNvPr>
          <p:cNvSpPr/>
          <p:nvPr/>
        </p:nvSpPr>
        <p:spPr>
          <a:xfrm>
            <a:off x="1794050" y="3411325"/>
            <a:ext cx="2414100" cy="789000"/>
          </a:xfrm>
          <a:prstGeom prst="wedgeRoundRectCallout">
            <a:avLst>
              <a:gd name="adj1" fmla="val 52428"/>
              <a:gd name="adj2" fmla="val -20464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Required instantiations</a:t>
            </a:r>
            <a:endParaRPr lang="en-US" sz="16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644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1049;p86">
            <a:extLst>
              <a:ext uri="{FF2B5EF4-FFF2-40B4-BE49-F238E27FC236}">
                <a16:creationId xmlns:a16="http://schemas.microsoft.com/office/drawing/2014/main" id="{DD9CF522-8F8F-7FCB-7794-1B6BE09B8347}"/>
              </a:ext>
            </a:extLst>
          </p:cNvPr>
          <p:cNvCxnSpPr>
            <a:cxnSpLocks/>
            <a:stCxn id="33" idx="2"/>
            <a:endCxn id="1046" idx="0"/>
          </p:cNvCxnSpPr>
          <p:nvPr/>
        </p:nvCxnSpPr>
        <p:spPr>
          <a:xfrm flipH="1">
            <a:off x="2736122" y="2725142"/>
            <a:ext cx="510" cy="1060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" name="Google Shape;1046;p86">
            <a:extLst>
              <a:ext uri="{FF2B5EF4-FFF2-40B4-BE49-F238E27FC236}">
                <a16:creationId xmlns:a16="http://schemas.microsoft.com/office/drawing/2014/main" id="{A8377963-5C45-2A43-36D6-9B262C097D7E}"/>
              </a:ext>
            </a:extLst>
          </p:cNvPr>
          <p:cNvSpPr/>
          <p:nvPr/>
        </p:nvSpPr>
        <p:spPr>
          <a:xfrm>
            <a:off x="1413782" y="2354747"/>
            <a:ext cx="2645699" cy="37039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Classify Unknown/Timeout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054;p86">
            <a:extLst>
              <a:ext uri="{FF2B5EF4-FFF2-40B4-BE49-F238E27FC236}">
                <a16:creationId xmlns:a16="http://schemas.microsoft.com/office/drawing/2014/main" id="{BE43EF23-7624-2B09-095C-5FF9C4DB4F78}"/>
              </a:ext>
            </a:extLst>
          </p:cNvPr>
          <p:cNvSpPr/>
          <p:nvPr/>
        </p:nvSpPr>
        <p:spPr>
          <a:xfrm>
            <a:off x="5630863" y="3535979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Edited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60" name="Google Shape;1060;p86"/>
          <p:cNvCxnSpPr>
            <a:cxnSpLocks/>
            <a:stCxn id="1046" idx="2"/>
            <a:endCxn id="11" idx="0"/>
          </p:cNvCxnSpPr>
          <p:nvPr/>
        </p:nvCxnSpPr>
        <p:spPr>
          <a:xfrm>
            <a:off x="2736122" y="3201613"/>
            <a:ext cx="3371821" cy="34099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41" name="Google Shape;1041;p86"/>
          <p:cNvSpPr txBox="1">
            <a:spLocks noGrp="1"/>
          </p:cNvSpPr>
          <p:nvPr>
            <p:ph type="title"/>
          </p:nvPr>
        </p:nvSpPr>
        <p:spPr>
          <a:xfrm>
            <a:off x="685800" y="547727"/>
            <a:ext cx="72057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err="1"/>
              <a:t>Cazamariposas</a:t>
            </a:r>
            <a:r>
              <a:rPr lang="en" sz="2300" dirty="0"/>
              <a:t>: Edit-then-Test</a:t>
            </a:r>
            <a:endParaRPr sz="2300" dirty="0"/>
          </a:p>
        </p:txBody>
      </p:sp>
      <p:sp>
        <p:nvSpPr>
          <p:cNvPr id="1056" name="Google Shape;1056;p86"/>
          <p:cNvSpPr txBox="1">
            <a:spLocks noGrp="1"/>
          </p:cNvSpPr>
          <p:nvPr>
            <p:ph type="body" idx="1"/>
          </p:nvPr>
        </p:nvSpPr>
        <p:spPr>
          <a:xfrm>
            <a:off x="1429225" y="3023979"/>
            <a:ext cx="6045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" sz="1600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 baseline="-25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86"/>
          <p:cNvSpPr txBox="1">
            <a:spLocks noGrp="1"/>
          </p:cNvSpPr>
          <p:nvPr>
            <p:ph type="body" idx="2"/>
          </p:nvPr>
        </p:nvSpPr>
        <p:spPr>
          <a:xfrm>
            <a:off x="2296150" y="3033554"/>
            <a:ext cx="4812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" sz="1600" baseline="-250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aseline="-250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86"/>
          <p:cNvSpPr txBox="1">
            <a:spLocks noGrp="1"/>
          </p:cNvSpPr>
          <p:nvPr>
            <p:ph type="sldNum" idx="12"/>
          </p:nvPr>
        </p:nvSpPr>
        <p:spPr>
          <a:xfrm>
            <a:off x="8536302" y="448480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43" name="Google Shape;1043;p86"/>
          <p:cNvSpPr/>
          <p:nvPr/>
        </p:nvSpPr>
        <p:spPr>
          <a:xfrm>
            <a:off x="2178025" y="1347804"/>
            <a:ext cx="1123500" cy="7707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Proof of </a:t>
            </a:r>
            <a:r>
              <a:rPr lang="en" sz="1500" b="1" dirty="0">
                <a:solidFill>
                  <a:schemeClr val="dk2"/>
                </a:solidFill>
                <a:latin typeface="Courier New"/>
                <a:ea typeface="Raleway"/>
                <a:cs typeface="Courier New"/>
                <a:sym typeface="Courier New"/>
              </a:rPr>
              <a:t>UNSAT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4" name="Google Shape;1044;p86"/>
          <p:cNvSpPr/>
          <p:nvPr/>
        </p:nvSpPr>
        <p:spPr>
          <a:xfrm>
            <a:off x="3488188" y="1347792"/>
            <a:ext cx="1123500" cy="7707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Trace of </a:t>
            </a:r>
            <a:r>
              <a:rPr lang="en" sz="15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Failure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5" name="Google Shape;1045;p86"/>
          <p:cNvSpPr/>
          <p:nvPr/>
        </p:nvSpPr>
        <p:spPr>
          <a:xfrm>
            <a:off x="1037863" y="127594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6" name="Google Shape;1046;p86"/>
          <p:cNvSpPr/>
          <p:nvPr/>
        </p:nvSpPr>
        <p:spPr>
          <a:xfrm>
            <a:off x="2030479" y="2831218"/>
            <a:ext cx="1411285" cy="37039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Editor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7" name="Google Shape;1047;p86"/>
          <p:cNvSpPr/>
          <p:nvPr/>
        </p:nvSpPr>
        <p:spPr>
          <a:xfrm>
            <a:off x="1152713" y="3482067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Edited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1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48" name="Google Shape;1048;p86"/>
          <p:cNvCxnSpPr>
            <a:cxnSpLocks/>
            <a:stCxn id="1045" idx="2"/>
            <a:endCxn id="33" idx="0"/>
          </p:cNvCxnSpPr>
          <p:nvPr/>
        </p:nvCxnSpPr>
        <p:spPr>
          <a:xfrm>
            <a:off x="1495063" y="2190342"/>
            <a:ext cx="1241569" cy="16440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9" name="Google Shape;1049;p86"/>
          <p:cNvCxnSpPr>
            <a:cxnSpLocks/>
            <a:stCxn id="1043" idx="2"/>
            <a:endCxn id="33" idx="0"/>
          </p:cNvCxnSpPr>
          <p:nvPr/>
        </p:nvCxnSpPr>
        <p:spPr>
          <a:xfrm flipH="1">
            <a:off x="2736632" y="2118504"/>
            <a:ext cx="3143" cy="23624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0" name="Google Shape;1050;p86"/>
          <p:cNvCxnSpPr>
            <a:cxnSpLocks/>
            <a:stCxn id="1044" idx="2"/>
            <a:endCxn id="33" idx="0"/>
          </p:cNvCxnSpPr>
          <p:nvPr/>
        </p:nvCxnSpPr>
        <p:spPr>
          <a:xfrm flipH="1">
            <a:off x="2736632" y="2118492"/>
            <a:ext cx="1313306" cy="23625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1" name="Google Shape;1051;p86"/>
          <p:cNvCxnSpPr>
            <a:cxnSpLocks/>
            <a:stCxn id="1046" idx="2"/>
            <a:endCxn id="1047" idx="0"/>
          </p:cNvCxnSpPr>
          <p:nvPr/>
        </p:nvCxnSpPr>
        <p:spPr>
          <a:xfrm flipH="1">
            <a:off x="1609913" y="3201613"/>
            <a:ext cx="1126209" cy="28045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2" name="Google Shape;1052;p86"/>
          <p:cNvSpPr/>
          <p:nvPr/>
        </p:nvSpPr>
        <p:spPr>
          <a:xfrm>
            <a:off x="2227125" y="3482067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Edited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2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3" name="Google Shape;1053;p86"/>
          <p:cNvCxnSpPr>
            <a:cxnSpLocks/>
            <a:stCxn id="1046" idx="2"/>
            <a:endCxn id="1052" idx="0"/>
          </p:cNvCxnSpPr>
          <p:nvPr/>
        </p:nvCxnSpPr>
        <p:spPr>
          <a:xfrm flipH="1">
            <a:off x="2684325" y="3201613"/>
            <a:ext cx="51797" cy="28045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4" name="Google Shape;1054;p86"/>
          <p:cNvSpPr/>
          <p:nvPr/>
        </p:nvSpPr>
        <p:spPr>
          <a:xfrm>
            <a:off x="3301513" y="3482067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Edited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3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5" name="Google Shape;1055;p86"/>
          <p:cNvCxnSpPr>
            <a:cxnSpLocks/>
            <a:stCxn id="1046" idx="2"/>
            <a:endCxn id="1054" idx="0"/>
          </p:cNvCxnSpPr>
          <p:nvPr/>
        </p:nvCxnSpPr>
        <p:spPr>
          <a:xfrm>
            <a:off x="2736122" y="3201613"/>
            <a:ext cx="1022591" cy="28045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1" name="Google Shape;1061;p86"/>
          <p:cNvSpPr txBox="1"/>
          <p:nvPr/>
        </p:nvSpPr>
        <p:spPr>
          <a:xfrm>
            <a:off x="4506825" y="3729179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. . </a:t>
            </a: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2" name="Google Shape;1062;p86"/>
          <p:cNvSpPr/>
          <p:nvPr/>
        </p:nvSpPr>
        <p:spPr>
          <a:xfrm>
            <a:off x="4801212" y="2306704"/>
            <a:ext cx="3203700" cy="770700"/>
          </a:xfrm>
          <a:prstGeom prst="wedgeRoundRectCallout">
            <a:avLst>
              <a:gd name="adj1" fmla="val -31121"/>
              <a:gd name="adj2" fmla="val 65043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Each is a </a:t>
            </a:r>
            <a:r>
              <a:rPr lang="en" sz="1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singleton</a:t>
            </a:r>
            <a:r>
              <a:rPr lang="en" sz="16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edit based on 1 quantified axiom.</a:t>
            </a:r>
            <a:endParaRPr sz="16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1057;p86">
            <a:extLst>
              <a:ext uri="{FF2B5EF4-FFF2-40B4-BE49-F238E27FC236}">
                <a16:creationId xmlns:a16="http://schemas.microsoft.com/office/drawing/2014/main" id="{71B14DF0-9D73-937B-65BC-11B6DAB8E95D}"/>
              </a:ext>
            </a:extLst>
          </p:cNvPr>
          <p:cNvSpPr txBox="1">
            <a:spLocks/>
          </p:cNvSpPr>
          <p:nvPr/>
        </p:nvSpPr>
        <p:spPr>
          <a:xfrm>
            <a:off x="3680005" y="3060769"/>
            <a:ext cx="481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  <a:defRPr sz="13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50000"/>
              </a:lnSpc>
              <a:buFont typeface="Raleway"/>
              <a:buNone/>
            </a:pPr>
            <a:r>
              <a:rPr lang="el-GR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600" baseline="-250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l-GR" sz="1600" baseline="-250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57;p86">
            <a:extLst>
              <a:ext uri="{FF2B5EF4-FFF2-40B4-BE49-F238E27FC236}">
                <a16:creationId xmlns:a16="http://schemas.microsoft.com/office/drawing/2014/main" id="{D95044BA-B198-015F-EB8B-6C45EF12BEF6}"/>
              </a:ext>
            </a:extLst>
          </p:cNvPr>
          <p:cNvSpPr txBox="1">
            <a:spLocks/>
          </p:cNvSpPr>
          <p:nvPr/>
        </p:nvSpPr>
        <p:spPr>
          <a:xfrm>
            <a:off x="6180425" y="3085766"/>
            <a:ext cx="554662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  <a:defRPr sz="13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●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○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"/>
              <a:buChar char="■"/>
              <a:defRPr sz="11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50000"/>
              </a:lnSpc>
              <a:buFont typeface="Raleway"/>
              <a:buNone/>
            </a:pPr>
            <a:r>
              <a:rPr lang="el-GR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1600" baseline="-250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lang="el-GR" sz="1600" baseline="-250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35402B1-1F0F-0C10-8311-DF46F7EF1F21}"/>
              </a:ext>
            </a:extLst>
          </p:cNvPr>
          <p:cNvSpPr/>
          <p:nvPr/>
        </p:nvSpPr>
        <p:spPr>
          <a:xfrm rot="5400000">
            <a:off x="2756839" y="2753570"/>
            <a:ext cx="277754" cy="3617610"/>
          </a:xfrm>
          <a:prstGeom prst="rightBrace">
            <a:avLst/>
          </a:prstGeom>
          <a:solidFill>
            <a:schemeClr val="lt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46D2D-0968-6613-A31A-01CFB04FE89C}"/>
              </a:ext>
            </a:extLst>
          </p:cNvPr>
          <p:cNvSpPr txBox="1"/>
          <p:nvPr/>
        </p:nvSpPr>
        <p:spPr>
          <a:xfrm>
            <a:off x="1025371" y="4684532"/>
            <a:ext cx="800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"/>
              </a:rPr>
              <a:t>Take the best 10, by heuristic (discussed later)</a:t>
            </a:r>
          </a:p>
        </p:txBody>
      </p:sp>
      <p:sp>
        <p:nvSpPr>
          <p:cNvPr id="11" name="Google Shape;1054;p86">
            <a:extLst>
              <a:ext uri="{FF2B5EF4-FFF2-40B4-BE49-F238E27FC236}">
                <a16:creationId xmlns:a16="http://schemas.microsoft.com/office/drawing/2014/main" id="{AD92B273-AFA1-AB02-6732-27B8A74E007A}"/>
              </a:ext>
            </a:extLst>
          </p:cNvPr>
          <p:cNvSpPr/>
          <p:nvPr/>
        </p:nvSpPr>
        <p:spPr>
          <a:xfrm>
            <a:off x="5650743" y="3542606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Ranked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047;p86">
            <a:extLst>
              <a:ext uri="{FF2B5EF4-FFF2-40B4-BE49-F238E27FC236}">
                <a16:creationId xmlns:a16="http://schemas.microsoft.com/office/drawing/2014/main" id="{5A013F5B-0F97-3F9A-8C4D-A43A42282F90}"/>
              </a:ext>
            </a:extLst>
          </p:cNvPr>
          <p:cNvSpPr/>
          <p:nvPr/>
        </p:nvSpPr>
        <p:spPr>
          <a:xfrm>
            <a:off x="1172593" y="3488694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Ranked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1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Google Shape;1052;p86">
            <a:extLst>
              <a:ext uri="{FF2B5EF4-FFF2-40B4-BE49-F238E27FC236}">
                <a16:creationId xmlns:a16="http://schemas.microsoft.com/office/drawing/2014/main" id="{9EFD5B4A-470C-8BE3-CF69-59634D435CD0}"/>
              </a:ext>
            </a:extLst>
          </p:cNvPr>
          <p:cNvSpPr/>
          <p:nvPr/>
        </p:nvSpPr>
        <p:spPr>
          <a:xfrm>
            <a:off x="2247005" y="3488694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Ranked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2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054;p86">
            <a:extLst>
              <a:ext uri="{FF2B5EF4-FFF2-40B4-BE49-F238E27FC236}">
                <a16:creationId xmlns:a16="http://schemas.microsoft.com/office/drawing/2014/main" id="{B41CAC85-6308-040B-4742-FE2B4BA527CB}"/>
              </a:ext>
            </a:extLst>
          </p:cNvPr>
          <p:cNvSpPr/>
          <p:nvPr/>
        </p:nvSpPr>
        <p:spPr>
          <a:xfrm>
            <a:off x="3321393" y="3488694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Ranked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3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3" name="Google Shape;1063;p86"/>
          <p:cNvSpPr/>
          <p:nvPr/>
        </p:nvSpPr>
        <p:spPr>
          <a:xfrm>
            <a:off x="335280" y="1275942"/>
            <a:ext cx="8341359" cy="370245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4" name="Google Shape;1064;p86"/>
          <p:cNvSpPr/>
          <p:nvPr/>
        </p:nvSpPr>
        <p:spPr>
          <a:xfrm>
            <a:off x="2159475" y="2257716"/>
            <a:ext cx="3734041" cy="137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aleway"/>
                <a:ea typeface="Raleway"/>
                <a:cs typeface="Raleway"/>
                <a:sym typeface="Raleway"/>
              </a:rPr>
              <a:t>Minor</a:t>
            </a: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 query edits (described soon) : 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Retain the verification goal 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Stabilize the query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225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307D937A-4574-48C1-5963-8AF8F039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1">
            <a:extLst>
              <a:ext uri="{FF2B5EF4-FFF2-40B4-BE49-F238E27FC236}">
                <a16:creationId xmlns:a16="http://schemas.microsoft.com/office/drawing/2014/main" id="{F185E24C-C0E6-8A64-6D46-07AEBC741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2850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Two Different Causes of Instability </a:t>
            </a:r>
            <a:endParaRPr sz="2300" dirty="0"/>
          </a:p>
        </p:txBody>
      </p:sp>
      <p:sp>
        <p:nvSpPr>
          <p:cNvPr id="1109" name="Google Shape;1109;p91">
            <a:extLst>
              <a:ext uri="{FF2B5EF4-FFF2-40B4-BE49-F238E27FC236}">
                <a16:creationId xmlns:a16="http://schemas.microsoft.com/office/drawing/2014/main" id="{B61A2673-582A-71D4-3528-A70DE428E7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6" y="482018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sp>
        <p:nvSpPr>
          <p:cNvPr id="1112" name="Google Shape;1112;p91">
            <a:extLst>
              <a:ext uri="{FF2B5EF4-FFF2-40B4-BE49-F238E27FC236}">
                <a16:creationId xmlns:a16="http://schemas.microsoft.com/office/drawing/2014/main" id="{2CDE3BED-036F-E7D0-2B2C-9250654012EF}"/>
              </a:ext>
            </a:extLst>
          </p:cNvPr>
          <p:cNvSpPr/>
          <p:nvPr/>
        </p:nvSpPr>
        <p:spPr>
          <a:xfrm flipH="1">
            <a:off x="1862896" y="1870766"/>
            <a:ext cx="2485691" cy="2348337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Solver-Discovered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3" name="Google Shape;1113;p91">
            <a:extLst>
              <a:ext uri="{FF2B5EF4-FFF2-40B4-BE49-F238E27FC236}">
                <a16:creationId xmlns:a16="http://schemas.microsoft.com/office/drawing/2014/main" id="{ACC6879A-6A9F-DC70-3BE4-E4B0DA5995FF}"/>
              </a:ext>
            </a:extLst>
          </p:cNvPr>
          <p:cNvSpPr txBox="1"/>
          <p:nvPr/>
        </p:nvSpPr>
        <p:spPr>
          <a:xfrm>
            <a:off x="38500" y="2502074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= ∅</a:t>
            </a:r>
            <a:endParaRPr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A5E51C-FB28-3EB9-BCA2-D38950B71886}"/>
              </a:ext>
            </a:extLst>
          </p:cNvPr>
          <p:cNvSpPr/>
          <p:nvPr/>
        </p:nvSpPr>
        <p:spPr>
          <a:xfrm>
            <a:off x="144378" y="1280163"/>
            <a:ext cx="4331368" cy="36453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080;p88">
            <a:extLst>
              <a:ext uri="{FF2B5EF4-FFF2-40B4-BE49-F238E27FC236}">
                <a16:creationId xmlns:a16="http://schemas.microsoft.com/office/drawing/2014/main" id="{5F7BE512-7031-4420-93FD-3A4B0DEAB967}"/>
              </a:ext>
            </a:extLst>
          </p:cNvPr>
          <p:cNvSpPr/>
          <p:nvPr/>
        </p:nvSpPr>
        <p:spPr>
          <a:xfrm flipH="1">
            <a:off x="6629182" y="1844900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081;p88">
            <a:extLst>
              <a:ext uri="{FF2B5EF4-FFF2-40B4-BE49-F238E27FC236}">
                <a16:creationId xmlns:a16="http://schemas.microsoft.com/office/drawing/2014/main" id="{40121FC3-6F2B-3BBD-C7D4-3C50B487F866}"/>
              </a:ext>
            </a:extLst>
          </p:cNvPr>
          <p:cNvSpPr/>
          <p:nvPr/>
        </p:nvSpPr>
        <p:spPr>
          <a:xfrm flipH="1">
            <a:off x="4764507" y="1844907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2515D-FFD4-EF77-54AA-1C0F58B30295}"/>
              </a:ext>
            </a:extLst>
          </p:cNvPr>
          <p:cNvSpPr/>
          <p:nvPr/>
        </p:nvSpPr>
        <p:spPr>
          <a:xfrm>
            <a:off x="4662039" y="1280164"/>
            <a:ext cx="4331368" cy="36453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113;p91">
            <a:extLst>
              <a:ext uri="{FF2B5EF4-FFF2-40B4-BE49-F238E27FC236}">
                <a16:creationId xmlns:a16="http://schemas.microsoft.com/office/drawing/2014/main" id="{CF90B974-AC6F-A231-2D5D-07C2DD64B0F4}"/>
              </a:ext>
            </a:extLst>
          </p:cNvPr>
          <p:cNvSpPr txBox="1"/>
          <p:nvPr/>
        </p:nvSpPr>
        <p:spPr>
          <a:xfrm>
            <a:off x="4788556" y="2536733"/>
            <a:ext cx="1824396" cy="54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Required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FF869-A6F1-AD7C-DF38-F1358D0EBA32}"/>
              </a:ext>
            </a:extLst>
          </p:cNvPr>
          <p:cNvSpPr txBox="1"/>
          <p:nvPr/>
        </p:nvSpPr>
        <p:spPr>
          <a:xfrm>
            <a:off x="144378" y="1336602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discovers too many instantiations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1E6CE-1CFD-E911-9D4E-E13D9D1DB6EB}"/>
              </a:ext>
            </a:extLst>
          </p:cNvPr>
          <p:cNvSpPr txBox="1"/>
          <p:nvPr/>
        </p:nvSpPr>
        <p:spPr>
          <a:xfrm>
            <a:off x="4662039" y="1309754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2"/>
                </a:solidFill>
              </a:rPr>
              <a:t>Solver misses instantiations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58815-F5C0-814B-896A-E4D1EFF77493}"/>
              </a:ext>
            </a:extLst>
          </p:cNvPr>
          <p:cNvSpPr txBox="1"/>
          <p:nvPr/>
        </p:nvSpPr>
        <p:spPr>
          <a:xfrm>
            <a:off x="144378" y="4219103"/>
            <a:ext cx="433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600" dirty="0">
                <a:solidFill>
                  <a:schemeClr val="accent3">
                    <a:lumMod val="75000"/>
                  </a:schemeClr>
                </a:solidFill>
              </a:rPr>
              <a:t>Output: Solver times out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2D7DB-4A5F-F21A-E044-F95D9EEA954B}"/>
              </a:ext>
            </a:extLst>
          </p:cNvPr>
          <p:cNvSpPr txBox="1"/>
          <p:nvPr/>
        </p:nvSpPr>
        <p:spPr>
          <a:xfrm>
            <a:off x="4662039" y="4186890"/>
            <a:ext cx="433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dirty="0">
                <a:solidFill>
                  <a:schemeClr val="accent3">
                    <a:lumMod val="75000"/>
                  </a:schemeClr>
                </a:solidFill>
              </a:rPr>
              <a:t>Output: Solver returns “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DM Mono" panose="020B0509040201040103" pitchFamily="49" charset="77"/>
              </a:rPr>
              <a:t>unknown</a:t>
            </a:r>
            <a:r>
              <a:rPr lang="en" sz="1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”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00163-FEF1-CA7B-0AA6-DEC67FA383D8}"/>
              </a:ext>
            </a:extLst>
          </p:cNvPr>
          <p:cNvSpPr txBox="1"/>
          <p:nvPr/>
        </p:nvSpPr>
        <p:spPr>
          <a:xfrm>
            <a:off x="144378" y="4550949"/>
            <a:ext cx="433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600" dirty="0">
                <a:solidFill>
                  <a:srgbClr val="92D050"/>
                </a:solidFill>
              </a:rPr>
              <a:t>Solution: Delete Over-instantiated Axiom</a:t>
            </a: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FF430-A9B5-FDF7-D7CF-78B7D7D4ECBC}"/>
              </a:ext>
            </a:extLst>
          </p:cNvPr>
          <p:cNvSpPr txBox="1"/>
          <p:nvPr/>
        </p:nvSpPr>
        <p:spPr>
          <a:xfrm>
            <a:off x="4707837" y="4556222"/>
            <a:ext cx="433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600" dirty="0">
                <a:solidFill>
                  <a:srgbClr val="92D050"/>
                </a:solidFill>
              </a:rPr>
              <a:t>Solution: Instantiate Under-instantiated axiom</a:t>
            </a:r>
            <a:endParaRPr lang="en-US" sz="1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1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8505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Instability Cause 1: Too many instantiations (Timeout)</a:t>
            </a:r>
            <a:endParaRPr sz="2300" dirty="0"/>
          </a:p>
        </p:txBody>
      </p:sp>
      <p:sp>
        <p:nvSpPr>
          <p:cNvPr id="1109" name="Google Shape;1109;p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111" name="Google Shape;1111;p91"/>
          <p:cNvSpPr/>
          <p:nvPr/>
        </p:nvSpPr>
        <p:spPr>
          <a:xfrm flipH="1">
            <a:off x="2440800" y="1070725"/>
            <a:ext cx="4572000" cy="457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Solver-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Discovered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2" name="Google Shape;1112;p91"/>
          <p:cNvSpPr/>
          <p:nvPr/>
        </p:nvSpPr>
        <p:spPr>
          <a:xfrm flipH="1">
            <a:off x="2440800" y="1070725"/>
            <a:ext cx="4572000" cy="4572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Excessive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3" name="Google Shape;1113;p91"/>
          <p:cNvSpPr txBox="1"/>
          <p:nvPr/>
        </p:nvSpPr>
        <p:spPr>
          <a:xfrm>
            <a:off x="287400" y="2498175"/>
            <a:ext cx="2225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Proof 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= ∅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33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2"/>
          <p:cNvSpPr txBox="1"/>
          <p:nvPr/>
        </p:nvSpPr>
        <p:spPr>
          <a:xfrm>
            <a:off x="3614250" y="2498175"/>
            <a:ext cx="2225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Solver-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Discovered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= ∅</a:t>
            </a:r>
            <a:endParaRPr sz="3200" b="1"/>
          </a:p>
        </p:txBody>
      </p:sp>
      <p:sp>
        <p:nvSpPr>
          <p:cNvPr id="1120" name="Google Shape;1120;p92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Fix 1: Delete Over-Instantiated Axiom</a:t>
            </a:r>
            <a:endParaRPr sz="2300" dirty="0"/>
          </a:p>
        </p:txBody>
      </p:sp>
      <p:sp>
        <p:nvSpPr>
          <p:cNvPr id="1119" name="Google Shape;1119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121" name="Google Shape;1121;p92"/>
          <p:cNvSpPr txBox="1"/>
          <p:nvPr/>
        </p:nvSpPr>
        <p:spPr>
          <a:xfrm>
            <a:off x="287400" y="2498175"/>
            <a:ext cx="2225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Proof 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= ∅</a:t>
            </a:r>
            <a:endParaRPr sz="3200" b="1"/>
          </a:p>
        </p:txBody>
      </p:sp>
      <p:sp>
        <p:nvSpPr>
          <p:cNvPr id="1122" name="Google Shape;1122;p92"/>
          <p:cNvSpPr/>
          <p:nvPr/>
        </p:nvSpPr>
        <p:spPr>
          <a:xfrm flipH="1">
            <a:off x="2440800" y="1070725"/>
            <a:ext cx="4572000" cy="4572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Excessive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4" name="Google Shape;1124;p92"/>
          <p:cNvSpPr txBox="1"/>
          <p:nvPr/>
        </p:nvSpPr>
        <p:spPr>
          <a:xfrm>
            <a:off x="7148019" y="2791575"/>
            <a:ext cx="2747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Delete the Axiom!</a:t>
            </a:r>
            <a:endParaRPr sz="13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699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01AA-230E-8116-6735-D51A2C81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81532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Ranking Quantifiers 1: Over-Instantiation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4A04D-851F-D0DE-8218-230FE5F3B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7" name="Google Shape;1090;p89">
            <a:extLst>
              <a:ext uri="{FF2B5EF4-FFF2-40B4-BE49-F238E27FC236}">
                <a16:creationId xmlns:a16="http://schemas.microsoft.com/office/drawing/2014/main" id="{C7CF3AB7-5A2D-389F-D17A-1405D96FCE5E}"/>
              </a:ext>
            </a:extLst>
          </p:cNvPr>
          <p:cNvSpPr txBox="1"/>
          <p:nvPr/>
        </p:nvSpPr>
        <p:spPr>
          <a:xfrm>
            <a:off x="726592" y="1394132"/>
            <a:ext cx="780971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Want to add quantifiers that are instantiated the most on failing mutants </a:t>
            </a:r>
            <a:endParaRPr sz="1700" b="1" u="sng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363B06-1E02-FFE2-EE66-4121DBF712B1}"/>
              </a:ext>
            </a:extLst>
          </p:cNvPr>
          <p:cNvSpPr txBox="1"/>
          <p:nvPr/>
        </p:nvSpPr>
        <p:spPr>
          <a:xfrm>
            <a:off x="1523999" y="1828455"/>
            <a:ext cx="6274676" cy="38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US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A)) (= (f x) (g x))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:pattern (f x)</a:t>
            </a:r>
            <a:r>
              <a:rPr lang="en-US" dirty="0">
                <a:solidFill>
                  <a:schemeClr val="bg2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66450-7C1A-2BB8-A9F7-D58EB69ACA3E}"/>
              </a:ext>
            </a:extLst>
          </p:cNvPr>
          <p:cNvSpPr txBox="1"/>
          <p:nvPr/>
        </p:nvSpPr>
        <p:spPr>
          <a:xfrm>
            <a:off x="3182005" y="2735689"/>
            <a:ext cx="1975945" cy="38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 = (f t) (g t))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205C3-FE9B-3867-24D8-B27C78FDD481}"/>
              </a:ext>
            </a:extLst>
          </p:cNvPr>
          <p:cNvSpPr txBox="1"/>
          <p:nvPr/>
        </p:nvSpPr>
        <p:spPr>
          <a:xfrm>
            <a:off x="1523999" y="3507970"/>
            <a:ext cx="6274676" cy="38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US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A)) (= (g x) (h x))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:pattern (g x)</a:t>
            </a:r>
            <a:r>
              <a:rPr lang="en-US" dirty="0">
                <a:solidFill>
                  <a:schemeClr val="bg2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CB99D3B-F9A4-00EA-5979-783FE994242B}"/>
              </a:ext>
            </a:extLst>
          </p:cNvPr>
          <p:cNvSpPr/>
          <p:nvPr/>
        </p:nvSpPr>
        <p:spPr>
          <a:xfrm>
            <a:off x="4014951" y="2204505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4BF07ED4-64D2-AA6F-60C1-960A0B3AB305}"/>
              </a:ext>
            </a:extLst>
          </p:cNvPr>
          <p:cNvSpPr/>
          <p:nvPr/>
        </p:nvSpPr>
        <p:spPr>
          <a:xfrm>
            <a:off x="4014951" y="3143826"/>
            <a:ext cx="155026" cy="44232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877C5189-28FA-1088-8870-B5BC662FA2AF}"/>
              </a:ext>
            </a:extLst>
          </p:cNvPr>
          <p:cNvSpPr/>
          <p:nvPr/>
        </p:nvSpPr>
        <p:spPr>
          <a:xfrm rot="18901336">
            <a:off x="6834740" y="2270336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7CFAB5-262E-BC6A-C2E1-16F297B5A0B7}"/>
              </a:ext>
            </a:extLst>
          </p:cNvPr>
          <p:cNvSpPr txBox="1"/>
          <p:nvPr/>
        </p:nvSpPr>
        <p:spPr>
          <a:xfrm>
            <a:off x="91123" y="2701163"/>
            <a:ext cx="1850970" cy="38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(= (f s) (g s))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52C85A-531A-B4D0-5A02-5884C1557C23}"/>
              </a:ext>
            </a:extLst>
          </p:cNvPr>
          <p:cNvSpPr txBox="1"/>
          <p:nvPr/>
        </p:nvSpPr>
        <p:spPr>
          <a:xfrm>
            <a:off x="6912253" y="2757823"/>
            <a:ext cx="1975944" cy="38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(= (f r) (g r))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D5456E02-D7BE-15BA-B17D-9D24BCFDAF3E}"/>
              </a:ext>
            </a:extLst>
          </p:cNvPr>
          <p:cNvSpPr/>
          <p:nvPr/>
        </p:nvSpPr>
        <p:spPr>
          <a:xfrm rot="2156681">
            <a:off x="1685508" y="2175928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3F93D5E0-EA98-FA20-E20C-289BDCF8FB80}"/>
              </a:ext>
            </a:extLst>
          </p:cNvPr>
          <p:cNvSpPr/>
          <p:nvPr/>
        </p:nvSpPr>
        <p:spPr>
          <a:xfrm>
            <a:off x="4016184" y="3968195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17DE06C-16A0-FB6C-3DEB-A54C98E1AF02}"/>
              </a:ext>
            </a:extLst>
          </p:cNvPr>
          <p:cNvSpPr/>
          <p:nvPr/>
        </p:nvSpPr>
        <p:spPr>
          <a:xfrm rot="18901336">
            <a:off x="6835973" y="4034026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8F89B38-D70F-5C8F-D643-62F4F38EB0BB}"/>
              </a:ext>
            </a:extLst>
          </p:cNvPr>
          <p:cNvSpPr/>
          <p:nvPr/>
        </p:nvSpPr>
        <p:spPr>
          <a:xfrm rot="2156681">
            <a:off x="1686741" y="3939618"/>
            <a:ext cx="155026" cy="58746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061;p86">
            <a:extLst>
              <a:ext uri="{FF2B5EF4-FFF2-40B4-BE49-F238E27FC236}">
                <a16:creationId xmlns:a16="http://schemas.microsoft.com/office/drawing/2014/main" id="{901A5693-CAC8-EAFB-F2E4-A64D6F64D434}"/>
              </a:ext>
            </a:extLst>
          </p:cNvPr>
          <p:cNvSpPr txBox="1"/>
          <p:nvPr/>
        </p:nvSpPr>
        <p:spPr>
          <a:xfrm rot="7400755">
            <a:off x="1134279" y="4679431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</a:t>
            </a:r>
            <a:endParaRPr sz="28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1061;p86">
            <a:extLst>
              <a:ext uri="{FF2B5EF4-FFF2-40B4-BE49-F238E27FC236}">
                <a16:creationId xmlns:a16="http://schemas.microsoft.com/office/drawing/2014/main" id="{1DB8F6C6-2A16-3EB4-3F01-D2A4E0049B42}"/>
              </a:ext>
            </a:extLst>
          </p:cNvPr>
          <p:cNvSpPr txBox="1"/>
          <p:nvPr/>
        </p:nvSpPr>
        <p:spPr>
          <a:xfrm rot="13469133">
            <a:off x="6944196" y="4749851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</a:t>
            </a:r>
            <a:endParaRPr sz="28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1061;p86">
            <a:extLst>
              <a:ext uri="{FF2B5EF4-FFF2-40B4-BE49-F238E27FC236}">
                <a16:creationId xmlns:a16="http://schemas.microsoft.com/office/drawing/2014/main" id="{74791047-D6F1-0CA8-54FE-A3D60E746DD7}"/>
              </a:ext>
            </a:extLst>
          </p:cNvPr>
          <p:cNvSpPr txBox="1"/>
          <p:nvPr/>
        </p:nvSpPr>
        <p:spPr>
          <a:xfrm rot="16200000">
            <a:off x="3534286" y="4689602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</a:t>
            </a:r>
            <a:endParaRPr sz="28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488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7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83992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300" dirty="0"/>
              <a:t>Instability Cause 2: Missing Instantiations (Quick Unknown)</a:t>
            </a:r>
            <a:endParaRPr sz="2300" dirty="0"/>
          </a:p>
        </p:txBody>
      </p:sp>
      <p:sp>
        <p:nvSpPr>
          <p:cNvPr id="1069" name="Google Shape;1069;p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070" name="Google Shape;1070;p87"/>
          <p:cNvSpPr/>
          <p:nvPr/>
        </p:nvSpPr>
        <p:spPr>
          <a:xfrm>
            <a:off x="883500" y="1816026"/>
            <a:ext cx="2277600" cy="22770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Proof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1" name="Google Shape;1071;p87"/>
          <p:cNvSpPr/>
          <p:nvPr/>
        </p:nvSpPr>
        <p:spPr>
          <a:xfrm flipH="1">
            <a:off x="2748175" y="1816025"/>
            <a:ext cx="2277600" cy="2277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2" name="Google Shape;1072;p87"/>
          <p:cNvSpPr/>
          <p:nvPr/>
        </p:nvSpPr>
        <p:spPr>
          <a:xfrm flipH="1">
            <a:off x="883500" y="1816032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74E2C282-FAC4-943B-39B7-39A6813D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>
            <a:extLst>
              <a:ext uri="{FF2B5EF4-FFF2-40B4-BE49-F238E27FC236}">
                <a16:creationId xmlns:a16="http://schemas.microsoft.com/office/drawing/2014/main" id="{4C14B46B-480A-7712-20A5-CDF511D39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9" y="666764"/>
            <a:ext cx="8632615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Challenge with Scaling SMT-based verification</a:t>
            </a:r>
            <a:endParaRPr sz="2300" dirty="0"/>
          </a:p>
        </p:txBody>
      </p:sp>
      <p:sp>
        <p:nvSpPr>
          <p:cNvPr id="195" name="Google Shape;195;p27">
            <a:extLst>
              <a:ext uri="{FF2B5EF4-FFF2-40B4-BE49-F238E27FC236}">
                <a16:creationId xmlns:a16="http://schemas.microsoft.com/office/drawing/2014/main" id="{47C8D202-C611-6CBE-3D7D-ED63C78332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3834" y="417411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6" name="Google Shape;196;p27">
            <a:extLst>
              <a:ext uri="{FF2B5EF4-FFF2-40B4-BE49-F238E27FC236}">
                <a16:creationId xmlns:a16="http://schemas.microsoft.com/office/drawing/2014/main" id="{2AF491BC-6DCD-8735-9DB6-DA8C268C34BD}"/>
              </a:ext>
            </a:extLst>
          </p:cNvPr>
          <p:cNvSpPr/>
          <p:nvPr/>
        </p:nvSpPr>
        <p:spPr>
          <a:xfrm>
            <a:off x="1221232" y="1391239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7">
            <a:extLst>
              <a:ext uri="{FF2B5EF4-FFF2-40B4-BE49-F238E27FC236}">
                <a16:creationId xmlns:a16="http://schemas.microsoft.com/office/drawing/2014/main" id="{33DB9322-48D3-C9FE-B596-5BB062DA0300}"/>
              </a:ext>
            </a:extLst>
          </p:cNvPr>
          <p:cNvSpPr/>
          <p:nvPr/>
        </p:nvSpPr>
        <p:spPr>
          <a:xfrm>
            <a:off x="2826057" y="1580864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7">
            <a:extLst>
              <a:ext uri="{FF2B5EF4-FFF2-40B4-BE49-F238E27FC236}">
                <a16:creationId xmlns:a16="http://schemas.microsoft.com/office/drawing/2014/main" id="{718EDC70-25BF-C888-7D9A-09B359A4FAE9}"/>
              </a:ext>
            </a:extLst>
          </p:cNvPr>
          <p:cNvSpPr/>
          <p:nvPr/>
        </p:nvSpPr>
        <p:spPr>
          <a:xfrm>
            <a:off x="6210407" y="1580839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9" name="Google Shape;199;p27">
            <a:extLst>
              <a:ext uri="{FF2B5EF4-FFF2-40B4-BE49-F238E27FC236}">
                <a16:creationId xmlns:a16="http://schemas.microsoft.com/office/drawing/2014/main" id="{5269CEA2-788E-A817-C037-4302AC138861}"/>
              </a:ext>
            </a:extLst>
          </p:cNvPr>
          <p:cNvCxnSpPr>
            <a:stCxn id="196" idx="3"/>
            <a:endCxn id="197" idx="1"/>
          </p:cNvCxnSpPr>
          <p:nvPr/>
        </p:nvCxnSpPr>
        <p:spPr>
          <a:xfrm>
            <a:off x="2135632" y="1848439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27">
            <a:extLst>
              <a:ext uri="{FF2B5EF4-FFF2-40B4-BE49-F238E27FC236}">
                <a16:creationId xmlns:a16="http://schemas.microsoft.com/office/drawing/2014/main" id="{54EC15FA-9B5B-F3D4-6C2F-3498BBE0F17F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>
            <a:off x="4052157" y="1848464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27">
            <a:extLst>
              <a:ext uri="{FF2B5EF4-FFF2-40B4-BE49-F238E27FC236}">
                <a16:creationId xmlns:a16="http://schemas.microsoft.com/office/drawing/2014/main" id="{288C998D-18E7-3978-A6B7-B21B121577BE}"/>
              </a:ext>
            </a:extLst>
          </p:cNvPr>
          <p:cNvCxnSpPr>
            <a:endCxn id="198" idx="1"/>
          </p:cNvCxnSpPr>
          <p:nvPr/>
        </p:nvCxnSpPr>
        <p:spPr>
          <a:xfrm>
            <a:off x="5536607" y="1848439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1" name="Google Shape;201;p27">
            <a:extLst>
              <a:ext uri="{FF2B5EF4-FFF2-40B4-BE49-F238E27FC236}">
                <a16:creationId xmlns:a16="http://schemas.microsoft.com/office/drawing/2014/main" id="{C63059CE-9E16-2AEA-AD23-309161D245BD}"/>
              </a:ext>
            </a:extLst>
          </p:cNvPr>
          <p:cNvSpPr/>
          <p:nvPr/>
        </p:nvSpPr>
        <p:spPr>
          <a:xfrm>
            <a:off x="4674082" y="1391239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7">
            <a:extLst>
              <a:ext uri="{FF2B5EF4-FFF2-40B4-BE49-F238E27FC236}">
                <a16:creationId xmlns:a16="http://schemas.microsoft.com/office/drawing/2014/main" id="{5254E929-64CD-800D-3EC1-5349E5F729BF}"/>
              </a:ext>
            </a:extLst>
          </p:cNvPr>
          <p:cNvSpPr/>
          <p:nvPr/>
        </p:nvSpPr>
        <p:spPr>
          <a:xfrm>
            <a:off x="1229699" y="278823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7">
            <a:extLst>
              <a:ext uri="{FF2B5EF4-FFF2-40B4-BE49-F238E27FC236}">
                <a16:creationId xmlns:a16="http://schemas.microsoft.com/office/drawing/2014/main" id="{0A103F43-7CBC-A793-26A7-20D8DFBC6ED5}"/>
              </a:ext>
            </a:extLst>
          </p:cNvPr>
          <p:cNvSpPr/>
          <p:nvPr/>
        </p:nvSpPr>
        <p:spPr>
          <a:xfrm>
            <a:off x="2834524" y="2977857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7">
            <a:extLst>
              <a:ext uri="{FF2B5EF4-FFF2-40B4-BE49-F238E27FC236}">
                <a16:creationId xmlns:a16="http://schemas.microsoft.com/office/drawing/2014/main" id="{E6C83A83-CA05-9ABA-2C04-4D87260CCD60}"/>
              </a:ext>
            </a:extLst>
          </p:cNvPr>
          <p:cNvSpPr/>
          <p:nvPr/>
        </p:nvSpPr>
        <p:spPr>
          <a:xfrm>
            <a:off x="6218874" y="2977832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7" name="Google Shape;207;p27">
            <a:extLst>
              <a:ext uri="{FF2B5EF4-FFF2-40B4-BE49-F238E27FC236}">
                <a16:creationId xmlns:a16="http://schemas.microsoft.com/office/drawing/2014/main" id="{C3B9C97F-7ED3-3B2E-561E-316D6C91130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2144099" y="3245432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208;p27">
            <a:extLst>
              <a:ext uri="{FF2B5EF4-FFF2-40B4-BE49-F238E27FC236}">
                <a16:creationId xmlns:a16="http://schemas.microsoft.com/office/drawing/2014/main" id="{9796D994-84C5-E223-D0FC-5CCE83ECF2E1}"/>
              </a:ext>
            </a:extLst>
          </p:cNvPr>
          <p:cNvCxnSpPr>
            <a:stCxn id="205" idx="3"/>
            <a:endCxn id="209" idx="1"/>
          </p:cNvCxnSpPr>
          <p:nvPr/>
        </p:nvCxnSpPr>
        <p:spPr>
          <a:xfrm>
            <a:off x="4060624" y="3245457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27">
            <a:extLst>
              <a:ext uri="{FF2B5EF4-FFF2-40B4-BE49-F238E27FC236}">
                <a16:creationId xmlns:a16="http://schemas.microsoft.com/office/drawing/2014/main" id="{74F95F1D-A444-D2C4-A38F-805DDCFA6883}"/>
              </a:ext>
            </a:extLst>
          </p:cNvPr>
          <p:cNvCxnSpPr>
            <a:endCxn id="206" idx="1"/>
          </p:cNvCxnSpPr>
          <p:nvPr/>
        </p:nvCxnSpPr>
        <p:spPr>
          <a:xfrm>
            <a:off x="5545074" y="3245432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9" name="Google Shape;209;p27">
            <a:extLst>
              <a:ext uri="{FF2B5EF4-FFF2-40B4-BE49-F238E27FC236}">
                <a16:creationId xmlns:a16="http://schemas.microsoft.com/office/drawing/2014/main" id="{955C729F-F869-BFE9-AB53-45085FD51103}"/>
              </a:ext>
            </a:extLst>
          </p:cNvPr>
          <p:cNvSpPr/>
          <p:nvPr/>
        </p:nvSpPr>
        <p:spPr>
          <a:xfrm>
            <a:off x="4682549" y="278823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7">
            <a:extLst>
              <a:ext uri="{FF2B5EF4-FFF2-40B4-BE49-F238E27FC236}">
                <a16:creationId xmlns:a16="http://schemas.microsoft.com/office/drawing/2014/main" id="{A1F5B22C-F81D-3A0D-368F-FB193A47D585}"/>
              </a:ext>
            </a:extLst>
          </p:cNvPr>
          <p:cNvSpPr/>
          <p:nvPr/>
        </p:nvSpPr>
        <p:spPr>
          <a:xfrm>
            <a:off x="1553932" y="2372105"/>
            <a:ext cx="249000" cy="3568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>
            <a:extLst>
              <a:ext uri="{FF2B5EF4-FFF2-40B4-BE49-F238E27FC236}">
                <a16:creationId xmlns:a16="http://schemas.microsoft.com/office/drawing/2014/main" id="{E2C86A7A-85ED-F721-03C7-8E4D099C24C3}"/>
              </a:ext>
            </a:extLst>
          </p:cNvPr>
          <p:cNvSpPr txBox="1"/>
          <p:nvPr/>
        </p:nvSpPr>
        <p:spPr>
          <a:xfrm>
            <a:off x="-49843" y="2300389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7">
            <a:extLst>
              <a:ext uri="{FF2B5EF4-FFF2-40B4-BE49-F238E27FC236}">
                <a16:creationId xmlns:a16="http://schemas.microsoft.com/office/drawing/2014/main" id="{3347F41B-D522-D85D-B466-B3EC9970FC4F}"/>
              </a:ext>
            </a:extLst>
          </p:cNvPr>
          <p:cNvSpPr/>
          <p:nvPr/>
        </p:nvSpPr>
        <p:spPr>
          <a:xfrm>
            <a:off x="4982932" y="2372105"/>
            <a:ext cx="249000" cy="3685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>
            <a:extLst>
              <a:ext uri="{FF2B5EF4-FFF2-40B4-BE49-F238E27FC236}">
                <a16:creationId xmlns:a16="http://schemas.microsoft.com/office/drawing/2014/main" id="{30123883-F112-9C81-48D2-8CC9D7DFD43C}"/>
              </a:ext>
            </a:extLst>
          </p:cNvPr>
          <p:cNvSpPr txBox="1"/>
          <p:nvPr/>
        </p:nvSpPr>
        <p:spPr>
          <a:xfrm>
            <a:off x="3662674" y="2215744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7">
            <a:extLst>
              <a:ext uri="{FF2B5EF4-FFF2-40B4-BE49-F238E27FC236}">
                <a16:creationId xmlns:a16="http://schemas.microsoft.com/office/drawing/2014/main" id="{751229EF-C612-C5D0-4743-FA08068B605A}"/>
              </a:ext>
            </a:extLst>
          </p:cNvPr>
          <p:cNvSpPr/>
          <p:nvPr/>
        </p:nvSpPr>
        <p:spPr>
          <a:xfrm>
            <a:off x="7206505" y="2217370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Failure: proof not found ❌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04;p27">
            <a:extLst>
              <a:ext uri="{FF2B5EF4-FFF2-40B4-BE49-F238E27FC236}">
                <a16:creationId xmlns:a16="http://schemas.microsoft.com/office/drawing/2014/main" id="{E0DF001A-3C2E-57D1-879B-B13CD891954F}"/>
              </a:ext>
            </a:extLst>
          </p:cNvPr>
          <p:cNvSpPr/>
          <p:nvPr/>
        </p:nvSpPr>
        <p:spPr>
          <a:xfrm>
            <a:off x="1221232" y="4157181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Program’’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5;p27">
            <a:extLst>
              <a:ext uri="{FF2B5EF4-FFF2-40B4-BE49-F238E27FC236}">
                <a16:creationId xmlns:a16="http://schemas.microsoft.com/office/drawing/2014/main" id="{DF03351E-DA05-EC37-CA37-F50D112E4113}"/>
              </a:ext>
            </a:extLst>
          </p:cNvPr>
          <p:cNvSpPr/>
          <p:nvPr/>
        </p:nvSpPr>
        <p:spPr>
          <a:xfrm>
            <a:off x="2826057" y="4346806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06;p27">
            <a:extLst>
              <a:ext uri="{FF2B5EF4-FFF2-40B4-BE49-F238E27FC236}">
                <a16:creationId xmlns:a16="http://schemas.microsoft.com/office/drawing/2014/main" id="{34AC146A-3BAA-055E-258F-31ADA3A20952}"/>
              </a:ext>
            </a:extLst>
          </p:cNvPr>
          <p:cNvSpPr/>
          <p:nvPr/>
        </p:nvSpPr>
        <p:spPr>
          <a:xfrm>
            <a:off x="6210407" y="4346781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Google Shape;207;p27">
            <a:extLst>
              <a:ext uri="{FF2B5EF4-FFF2-40B4-BE49-F238E27FC236}">
                <a16:creationId xmlns:a16="http://schemas.microsoft.com/office/drawing/2014/main" id="{04DF7B0E-830E-FFEC-62C9-B11E051C9944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35632" y="4614381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08;p27">
            <a:extLst>
              <a:ext uri="{FF2B5EF4-FFF2-40B4-BE49-F238E27FC236}">
                <a16:creationId xmlns:a16="http://schemas.microsoft.com/office/drawing/2014/main" id="{340E5FB7-709D-21A9-5621-52605C516CBA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4052157" y="4614406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210;p27">
            <a:extLst>
              <a:ext uri="{FF2B5EF4-FFF2-40B4-BE49-F238E27FC236}">
                <a16:creationId xmlns:a16="http://schemas.microsoft.com/office/drawing/2014/main" id="{BA7746C9-0771-69C7-1073-9D9ECF9C127B}"/>
              </a:ext>
            </a:extLst>
          </p:cNvPr>
          <p:cNvCxnSpPr>
            <a:endCxn id="10" idx="1"/>
          </p:cNvCxnSpPr>
          <p:nvPr/>
        </p:nvCxnSpPr>
        <p:spPr>
          <a:xfrm>
            <a:off x="5536607" y="4614381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09;p27">
            <a:extLst>
              <a:ext uri="{FF2B5EF4-FFF2-40B4-BE49-F238E27FC236}">
                <a16:creationId xmlns:a16="http://schemas.microsoft.com/office/drawing/2014/main" id="{5E9CBF21-3382-8171-89D6-51C7073CC89E}"/>
              </a:ext>
            </a:extLst>
          </p:cNvPr>
          <p:cNvSpPr/>
          <p:nvPr/>
        </p:nvSpPr>
        <p:spPr>
          <a:xfrm>
            <a:off x="4674082" y="4157181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Query’’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1;p27">
            <a:extLst>
              <a:ext uri="{FF2B5EF4-FFF2-40B4-BE49-F238E27FC236}">
                <a16:creationId xmlns:a16="http://schemas.microsoft.com/office/drawing/2014/main" id="{434144BA-3237-0180-3950-D3E72F05C693}"/>
              </a:ext>
            </a:extLst>
          </p:cNvPr>
          <p:cNvSpPr/>
          <p:nvPr/>
        </p:nvSpPr>
        <p:spPr>
          <a:xfrm>
            <a:off x="1553932" y="3770369"/>
            <a:ext cx="249000" cy="34447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BAD00066-257C-8A50-0EB5-D9F92D6E5E0A}"/>
              </a:ext>
            </a:extLst>
          </p:cNvPr>
          <p:cNvSpPr/>
          <p:nvPr/>
        </p:nvSpPr>
        <p:spPr>
          <a:xfrm>
            <a:off x="4982932" y="3749866"/>
            <a:ext cx="249000" cy="3685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212;p27">
            <a:extLst>
              <a:ext uri="{FF2B5EF4-FFF2-40B4-BE49-F238E27FC236}">
                <a16:creationId xmlns:a16="http://schemas.microsoft.com/office/drawing/2014/main" id="{B35EB7D8-76EA-ACD3-EC2B-C6063A36284B}"/>
              </a:ext>
            </a:extLst>
          </p:cNvPr>
          <p:cNvSpPr txBox="1"/>
          <p:nvPr/>
        </p:nvSpPr>
        <p:spPr>
          <a:xfrm>
            <a:off x="-109593" y="3626431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Stabilize Program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216;p27">
            <a:extLst>
              <a:ext uri="{FF2B5EF4-FFF2-40B4-BE49-F238E27FC236}">
                <a16:creationId xmlns:a16="http://schemas.microsoft.com/office/drawing/2014/main" id="{5C0AEFA1-AD7F-8A92-199E-AF02822D81E2}"/>
              </a:ext>
            </a:extLst>
          </p:cNvPr>
          <p:cNvSpPr/>
          <p:nvPr/>
        </p:nvSpPr>
        <p:spPr>
          <a:xfrm>
            <a:off x="7206543" y="3589440"/>
            <a:ext cx="1707600" cy="689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Success: query stabilized 🔒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244;p28">
            <a:extLst>
              <a:ext uri="{FF2B5EF4-FFF2-40B4-BE49-F238E27FC236}">
                <a16:creationId xmlns:a16="http://schemas.microsoft.com/office/drawing/2014/main" id="{80C12572-B6B0-F060-CA00-D4D3B37F9A47}"/>
              </a:ext>
            </a:extLst>
          </p:cNvPr>
          <p:cNvSpPr/>
          <p:nvPr/>
        </p:nvSpPr>
        <p:spPr>
          <a:xfrm>
            <a:off x="150500" y="1167849"/>
            <a:ext cx="8876054" cy="390373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245;p28">
            <a:extLst>
              <a:ext uri="{FF2B5EF4-FFF2-40B4-BE49-F238E27FC236}">
                <a16:creationId xmlns:a16="http://schemas.microsoft.com/office/drawing/2014/main" id="{EA521DA0-EA9D-1F95-2902-CEB19CC95563}"/>
              </a:ext>
            </a:extLst>
          </p:cNvPr>
          <p:cNvSpPr/>
          <p:nvPr/>
        </p:nvSpPr>
        <p:spPr>
          <a:xfrm>
            <a:off x="2184223" y="2206772"/>
            <a:ext cx="4897200" cy="156358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Program verification is generally undecidable.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If there is information missing, SMT solvers are allowed to give up.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08687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8"/>
          <p:cNvSpPr txBox="1">
            <a:spLocks noGrp="1"/>
          </p:cNvSpPr>
          <p:nvPr>
            <p:ph type="title"/>
          </p:nvPr>
        </p:nvSpPr>
        <p:spPr>
          <a:xfrm>
            <a:off x="685800" y="504885"/>
            <a:ext cx="83992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Instability Cause 2: Missing Instantiations (Quick Unknown)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1078" name="Google Shape;1078;p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079" name="Google Shape;1079;p88"/>
          <p:cNvSpPr/>
          <p:nvPr/>
        </p:nvSpPr>
        <p:spPr>
          <a:xfrm>
            <a:off x="883500" y="1816026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Missed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0" name="Google Shape;1080;p88"/>
          <p:cNvSpPr/>
          <p:nvPr/>
        </p:nvSpPr>
        <p:spPr>
          <a:xfrm flipH="1">
            <a:off x="2748175" y="1816025"/>
            <a:ext cx="2277600" cy="2277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1" name="Google Shape;1081;p88"/>
          <p:cNvSpPr/>
          <p:nvPr/>
        </p:nvSpPr>
        <p:spPr>
          <a:xfrm flipH="1">
            <a:off x="883500" y="1816032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9"/>
          <p:cNvSpPr txBox="1">
            <a:spLocks noGrp="1"/>
          </p:cNvSpPr>
          <p:nvPr>
            <p:ph type="title"/>
          </p:nvPr>
        </p:nvSpPr>
        <p:spPr>
          <a:xfrm>
            <a:off x="410308" y="494725"/>
            <a:ext cx="867469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300" dirty="0"/>
              <a:t>Fix 2: Instantiate Under-Instantiated Axiom (Quick Unknown)</a:t>
            </a:r>
            <a:endParaRPr sz="2300" dirty="0"/>
          </a:p>
        </p:txBody>
      </p:sp>
      <p:sp>
        <p:nvSpPr>
          <p:cNvPr id="1087" name="Google Shape;1087;p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090" name="Google Shape;1090;p89"/>
          <p:cNvSpPr txBox="1"/>
          <p:nvPr/>
        </p:nvSpPr>
        <p:spPr>
          <a:xfrm>
            <a:off x="5568462" y="2674089"/>
            <a:ext cx="376272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all the missed instantiations!</a:t>
            </a:r>
            <a:endParaRPr sz="1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1" name="Google Shape;1091;p89"/>
          <p:cNvSpPr/>
          <p:nvPr/>
        </p:nvSpPr>
        <p:spPr>
          <a:xfrm>
            <a:off x="883500" y="1816026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Missed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2" name="Google Shape;1092;p89"/>
          <p:cNvSpPr/>
          <p:nvPr/>
        </p:nvSpPr>
        <p:spPr>
          <a:xfrm flipH="1">
            <a:off x="2748175" y="1816025"/>
            <a:ext cx="2277600" cy="2277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3" name="Google Shape;1093;p89"/>
          <p:cNvSpPr/>
          <p:nvPr/>
        </p:nvSpPr>
        <p:spPr>
          <a:xfrm flipH="1">
            <a:off x="883500" y="1816032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0"/>
          <p:cNvSpPr/>
          <p:nvPr/>
        </p:nvSpPr>
        <p:spPr>
          <a:xfrm>
            <a:off x="883500" y="1816025"/>
            <a:ext cx="2277600" cy="22770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Proof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90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839920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Fixing an Under-Instantiated Axiom (Quick Unknown)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1099" name="Google Shape;1099;p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101" name="Google Shape;1101;p90"/>
          <p:cNvSpPr/>
          <p:nvPr/>
        </p:nvSpPr>
        <p:spPr>
          <a:xfrm>
            <a:off x="883500" y="1816025"/>
            <a:ext cx="2277600" cy="2277000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Missed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2" name="Google Shape;1102;p90"/>
          <p:cNvSpPr/>
          <p:nvPr/>
        </p:nvSpPr>
        <p:spPr>
          <a:xfrm flipH="1">
            <a:off x="582600" y="1539575"/>
            <a:ext cx="4941900" cy="28299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Solver-</a:t>
            </a:r>
          </a:p>
          <a:p>
            <a:pPr marL="1828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Raleway"/>
                <a:ea typeface="Raleway"/>
                <a:cs typeface="Raleway"/>
                <a:sym typeface="Raleway"/>
              </a:rPr>
              <a:t>“Discovered”</a:t>
            </a:r>
          </a:p>
          <a:p>
            <a:pPr marL="1828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090;p89">
            <a:extLst>
              <a:ext uri="{FF2B5EF4-FFF2-40B4-BE49-F238E27FC236}">
                <a16:creationId xmlns:a16="http://schemas.microsoft.com/office/drawing/2014/main" id="{CA56814D-DE05-CD86-4E32-DCD0A75D5782}"/>
              </a:ext>
            </a:extLst>
          </p:cNvPr>
          <p:cNvSpPr txBox="1"/>
          <p:nvPr/>
        </p:nvSpPr>
        <p:spPr>
          <a:xfrm>
            <a:off x="5627077" y="2647957"/>
            <a:ext cx="363377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all the missed instantiations!</a:t>
            </a:r>
            <a:endParaRPr sz="1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37FEF-C213-4955-7C6C-4DB09F55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073-3E09-03CF-93CB-D71CC815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81532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Ranking Quantifiers 2: Under-instantiation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4FD2C-27B6-14B2-66D3-09AEFE1FB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4" name="Google Shape;1090;p89">
            <a:extLst>
              <a:ext uri="{FF2B5EF4-FFF2-40B4-BE49-F238E27FC236}">
                <a16:creationId xmlns:a16="http://schemas.microsoft.com/office/drawing/2014/main" id="{B9CB0A72-0040-6560-E357-5AC17325443D}"/>
              </a:ext>
            </a:extLst>
          </p:cNvPr>
          <p:cNvSpPr txBox="1"/>
          <p:nvPr/>
        </p:nvSpPr>
        <p:spPr>
          <a:xfrm>
            <a:off x="727800" y="1573267"/>
            <a:ext cx="652049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pick quantifiers that are instantiated most frequently in successful proofs, but are missed in failing traces</a:t>
            </a: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3829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9BBBBC72-F08D-093B-FC5F-C1B5A685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5B04B532-7E02-C817-02E6-F2E9802DB3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6EBDE12F-4BCD-F138-724E-990BCE1C60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Causes of Instability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Two Types of Instability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Query Edits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AutoNum type="arabicPeriod"/>
            </a:pPr>
            <a:r>
              <a:rPr lang="en" sz="3200" b="1" dirty="0">
                <a:solidFill>
                  <a:schemeClr val="bg2"/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Evaluation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19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C39072F9-6AC6-F7F8-DFE8-6168D4E8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>
            <a:extLst>
              <a:ext uri="{FF2B5EF4-FFF2-40B4-BE49-F238E27FC236}">
                <a16:creationId xmlns:a16="http://schemas.microsoft.com/office/drawing/2014/main" id="{AD6B7D0E-9C6A-D97B-D6DC-AF3355814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61842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SMT Queries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471" name="Google Shape;471;p44">
            <a:extLst>
              <a:ext uri="{FF2B5EF4-FFF2-40B4-BE49-F238E27FC236}">
                <a16:creationId xmlns:a16="http://schemas.microsoft.com/office/drawing/2014/main" id="{C6E2C3B7-2285-92F3-6064-F9AD97F7F0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72" name="Google Shape;472;p44">
            <a:extLst>
              <a:ext uri="{FF2B5EF4-FFF2-40B4-BE49-F238E27FC236}">
                <a16:creationId xmlns:a16="http://schemas.microsoft.com/office/drawing/2014/main" id="{F541990D-2B9D-B81C-3268-DFE02EFDB676}"/>
              </a:ext>
            </a:extLst>
          </p:cNvPr>
          <p:cNvSpPr txBox="1"/>
          <p:nvPr/>
        </p:nvSpPr>
        <p:spPr>
          <a:xfrm>
            <a:off x="1607500" y="1460300"/>
            <a:ext cx="48492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73" name="Google Shape;473;p44">
            <a:extLst>
              <a:ext uri="{FF2B5EF4-FFF2-40B4-BE49-F238E27FC236}">
                <a16:creationId xmlns:a16="http://schemas.microsoft.com/office/drawing/2014/main" id="{434FA1EB-041C-3026-CD4D-E9E8886155A7}"/>
              </a:ext>
            </a:extLst>
          </p:cNvPr>
          <p:cNvSpPr/>
          <p:nvPr/>
        </p:nvSpPr>
        <p:spPr>
          <a:xfrm>
            <a:off x="6628100" y="37502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A0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44">
            <a:extLst>
              <a:ext uri="{FF2B5EF4-FFF2-40B4-BE49-F238E27FC236}">
                <a16:creationId xmlns:a16="http://schemas.microsoft.com/office/drawing/2014/main" id="{2F8056D2-4708-8A09-5A96-3E2B3BCA6A8B}"/>
              </a:ext>
            </a:extLst>
          </p:cNvPr>
          <p:cNvSpPr/>
          <p:nvPr/>
        </p:nvSpPr>
        <p:spPr>
          <a:xfrm>
            <a:off x="6628100" y="33566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44">
            <a:extLst>
              <a:ext uri="{FF2B5EF4-FFF2-40B4-BE49-F238E27FC236}">
                <a16:creationId xmlns:a16="http://schemas.microsoft.com/office/drawing/2014/main" id="{CDFC6E85-6990-06EE-2EC5-1516C815E721}"/>
              </a:ext>
            </a:extLst>
          </p:cNvPr>
          <p:cNvSpPr/>
          <p:nvPr/>
        </p:nvSpPr>
        <p:spPr>
          <a:xfrm>
            <a:off x="6628113" y="29630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44">
            <a:extLst>
              <a:ext uri="{FF2B5EF4-FFF2-40B4-BE49-F238E27FC236}">
                <a16:creationId xmlns:a16="http://schemas.microsoft.com/office/drawing/2014/main" id="{0506C37E-B4B3-8AE4-FE95-2E084F8EF989}"/>
              </a:ext>
            </a:extLst>
          </p:cNvPr>
          <p:cNvSpPr/>
          <p:nvPr/>
        </p:nvSpPr>
        <p:spPr>
          <a:xfrm>
            <a:off x="6628100" y="21758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A4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44">
            <a:extLst>
              <a:ext uri="{FF2B5EF4-FFF2-40B4-BE49-F238E27FC236}">
                <a16:creationId xmlns:a16="http://schemas.microsoft.com/office/drawing/2014/main" id="{C68ADBD5-45A6-9144-A9BD-330B9A2FDE52}"/>
              </a:ext>
            </a:extLst>
          </p:cNvPr>
          <p:cNvSpPr/>
          <p:nvPr/>
        </p:nvSpPr>
        <p:spPr>
          <a:xfrm>
            <a:off x="6628113" y="13886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baseline="-25000" dirty="0">
                <a:latin typeface="Raleway"/>
                <a:ea typeface="Raleway"/>
                <a:cs typeface="Raleway"/>
                <a:sym typeface="Raleway"/>
              </a:rPr>
              <a:t>n</a:t>
            </a:r>
            <a:endParaRPr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Google Shape;478;p44">
            <a:extLst>
              <a:ext uri="{FF2B5EF4-FFF2-40B4-BE49-F238E27FC236}">
                <a16:creationId xmlns:a16="http://schemas.microsoft.com/office/drawing/2014/main" id="{E2F362CD-4C75-F643-7BA2-E3AC7694CF96}"/>
              </a:ext>
            </a:extLst>
          </p:cNvPr>
          <p:cNvSpPr/>
          <p:nvPr/>
        </p:nvSpPr>
        <p:spPr>
          <a:xfrm>
            <a:off x="6628100" y="25694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9" name="Google Shape;479;p44">
            <a:extLst>
              <a:ext uri="{FF2B5EF4-FFF2-40B4-BE49-F238E27FC236}">
                <a16:creationId xmlns:a16="http://schemas.microsoft.com/office/drawing/2014/main" id="{E079D209-EFC9-8871-106F-CEB405399563}"/>
              </a:ext>
            </a:extLst>
          </p:cNvPr>
          <p:cNvSpPr/>
          <p:nvPr/>
        </p:nvSpPr>
        <p:spPr>
          <a:xfrm>
            <a:off x="6628100" y="17822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44">
            <a:extLst>
              <a:ext uri="{FF2B5EF4-FFF2-40B4-BE49-F238E27FC236}">
                <a16:creationId xmlns:a16="http://schemas.microsoft.com/office/drawing/2014/main" id="{C74A8F28-5E08-CA07-2059-E9A91529B993}"/>
              </a:ext>
            </a:extLst>
          </p:cNvPr>
          <p:cNvSpPr/>
          <p:nvPr/>
        </p:nvSpPr>
        <p:spPr>
          <a:xfrm>
            <a:off x="3543350" y="1481390"/>
            <a:ext cx="2100600" cy="108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2" name="Google Shape;482;p44">
            <a:extLst>
              <a:ext uri="{FF2B5EF4-FFF2-40B4-BE49-F238E27FC236}">
                <a16:creationId xmlns:a16="http://schemas.microsoft.com/office/drawing/2014/main" id="{775285AC-1834-BC16-D883-66B616099F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85" y="1481376"/>
            <a:ext cx="1901654" cy="108804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>
            <a:extLst>
              <a:ext uri="{FF2B5EF4-FFF2-40B4-BE49-F238E27FC236}">
                <a16:creationId xmlns:a16="http://schemas.microsoft.com/office/drawing/2014/main" id="{9B84980B-E046-D09D-1CFC-754F34E79BB6}"/>
              </a:ext>
            </a:extLst>
          </p:cNvPr>
          <p:cNvSpPr txBox="1"/>
          <p:nvPr/>
        </p:nvSpPr>
        <p:spPr>
          <a:xfrm>
            <a:off x="4853475" y="1481375"/>
            <a:ext cx="420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DM Mono"/>
                <a:ea typeface="DM Mono"/>
                <a:cs typeface="DM Mono"/>
                <a:sym typeface="DM Mono"/>
              </a:rPr>
              <a:t>?</a:t>
            </a:r>
            <a:endParaRPr sz="1800" b="1">
              <a:solidFill>
                <a:srgbClr val="33333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  <p:extLst>
      <p:ext uri="{BB962C8B-B14F-4D97-AF65-F5344CB8AC3E}">
        <p14:creationId xmlns:p14="http://schemas.microsoft.com/office/powerpoint/2010/main" val="14727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83866520-CEB5-F73D-CB5A-155E5910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">
            <a:extLst>
              <a:ext uri="{FF2B5EF4-FFF2-40B4-BE49-F238E27FC236}">
                <a16:creationId xmlns:a16="http://schemas.microsoft.com/office/drawing/2014/main" id="{22E15E2A-01A0-5A4D-7377-F199B492D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3305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Observation: </a:t>
            </a:r>
            <a:r>
              <a:rPr lang="en-US" sz="2300" dirty="0"/>
              <a:t>Goal-Axiom Divide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756" name="Google Shape;756;p68">
            <a:extLst>
              <a:ext uri="{FF2B5EF4-FFF2-40B4-BE49-F238E27FC236}">
                <a16:creationId xmlns:a16="http://schemas.microsoft.com/office/drawing/2014/main" id="{3E928E0E-E22E-261F-8A8E-E6AE77F8DE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57" name="Google Shape;757;p68">
            <a:extLst>
              <a:ext uri="{FF2B5EF4-FFF2-40B4-BE49-F238E27FC236}">
                <a16:creationId xmlns:a16="http://schemas.microsoft.com/office/drawing/2014/main" id="{F760CB6E-DF36-67D2-C0C3-84C64E841D39}"/>
              </a:ext>
            </a:extLst>
          </p:cNvPr>
          <p:cNvSpPr txBox="1"/>
          <p:nvPr/>
        </p:nvSpPr>
        <p:spPr>
          <a:xfrm>
            <a:off x="1607500" y="1460300"/>
            <a:ext cx="484920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(str%fro...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StrSlice))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58" name="Google Shape;758;p68">
            <a:extLst>
              <a:ext uri="{FF2B5EF4-FFF2-40B4-BE49-F238E27FC236}">
                <a16:creationId xmlns:a16="http://schemas.microsoft.com/office/drawing/2014/main" id="{A4D53571-BC98-EE88-5E00-0076FC83E0E9}"/>
              </a:ext>
            </a:extLst>
          </p:cNvPr>
          <p:cNvSpPr/>
          <p:nvPr/>
        </p:nvSpPr>
        <p:spPr>
          <a:xfrm>
            <a:off x="5244750" y="4306175"/>
            <a:ext cx="2459700" cy="689400"/>
          </a:xfrm>
          <a:prstGeom prst="wedgeRoundRectCallout">
            <a:avLst>
              <a:gd name="adj1" fmla="val 20807"/>
              <a:gd name="adj2" fmla="val -61249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Goal assertion: always in the form of ¬G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9" name="Google Shape;759;p68">
            <a:extLst>
              <a:ext uri="{FF2B5EF4-FFF2-40B4-BE49-F238E27FC236}">
                <a16:creationId xmlns:a16="http://schemas.microsoft.com/office/drawing/2014/main" id="{07B71122-B96D-3DF5-77A2-F7D0AA4D3017}"/>
              </a:ext>
            </a:extLst>
          </p:cNvPr>
          <p:cNvSpPr/>
          <p:nvPr/>
        </p:nvSpPr>
        <p:spPr>
          <a:xfrm>
            <a:off x="3514325" y="2827425"/>
            <a:ext cx="2100600" cy="108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0" name="Google Shape;760;p68">
            <a:extLst>
              <a:ext uri="{FF2B5EF4-FFF2-40B4-BE49-F238E27FC236}">
                <a16:creationId xmlns:a16="http://schemas.microsoft.com/office/drawing/2014/main" id="{162581B7-A39A-A5B9-E3D0-029C2F96BF6E}"/>
              </a:ext>
            </a:extLst>
          </p:cNvPr>
          <p:cNvSpPr/>
          <p:nvPr/>
        </p:nvSpPr>
        <p:spPr>
          <a:xfrm>
            <a:off x="6628100" y="33566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1" name="Google Shape;761;p68">
            <a:extLst>
              <a:ext uri="{FF2B5EF4-FFF2-40B4-BE49-F238E27FC236}">
                <a16:creationId xmlns:a16="http://schemas.microsoft.com/office/drawing/2014/main" id="{52AF8B32-A00D-9E9E-A1A5-AD0520FE39F6}"/>
              </a:ext>
            </a:extLst>
          </p:cNvPr>
          <p:cNvSpPr/>
          <p:nvPr/>
        </p:nvSpPr>
        <p:spPr>
          <a:xfrm>
            <a:off x="6628113" y="29630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2" name="Google Shape;762;p68">
            <a:extLst>
              <a:ext uri="{FF2B5EF4-FFF2-40B4-BE49-F238E27FC236}">
                <a16:creationId xmlns:a16="http://schemas.microsoft.com/office/drawing/2014/main" id="{8E11FAD6-9C31-D470-7AD7-DBE73B927423}"/>
              </a:ext>
            </a:extLst>
          </p:cNvPr>
          <p:cNvSpPr/>
          <p:nvPr/>
        </p:nvSpPr>
        <p:spPr>
          <a:xfrm>
            <a:off x="6628100" y="21758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A4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p68">
            <a:extLst>
              <a:ext uri="{FF2B5EF4-FFF2-40B4-BE49-F238E27FC236}">
                <a16:creationId xmlns:a16="http://schemas.microsoft.com/office/drawing/2014/main" id="{B3675850-EE29-F1EF-9248-1B8D09959959}"/>
              </a:ext>
            </a:extLst>
          </p:cNvPr>
          <p:cNvSpPr/>
          <p:nvPr/>
        </p:nvSpPr>
        <p:spPr>
          <a:xfrm>
            <a:off x="6628113" y="13886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baseline="-25000">
                <a:latin typeface="Raleway"/>
                <a:ea typeface="Raleway"/>
                <a:cs typeface="Raleway"/>
                <a:sym typeface="Raleway"/>
              </a:rPr>
              <a:t>N</a:t>
            </a:r>
            <a:endParaRPr baseline="-25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68">
            <a:extLst>
              <a:ext uri="{FF2B5EF4-FFF2-40B4-BE49-F238E27FC236}">
                <a16:creationId xmlns:a16="http://schemas.microsoft.com/office/drawing/2014/main" id="{DACA42B1-A5D3-4067-CA5C-1B3C7A4FD096}"/>
              </a:ext>
            </a:extLst>
          </p:cNvPr>
          <p:cNvSpPr/>
          <p:nvPr/>
        </p:nvSpPr>
        <p:spPr>
          <a:xfrm>
            <a:off x="6628100" y="25694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5" name="Google Shape;765;p68">
            <a:extLst>
              <a:ext uri="{FF2B5EF4-FFF2-40B4-BE49-F238E27FC236}">
                <a16:creationId xmlns:a16="http://schemas.microsoft.com/office/drawing/2014/main" id="{CEC62D55-EED1-D787-4F47-1C9CECBAC1AB}"/>
              </a:ext>
            </a:extLst>
          </p:cNvPr>
          <p:cNvSpPr/>
          <p:nvPr/>
        </p:nvSpPr>
        <p:spPr>
          <a:xfrm>
            <a:off x="6628125" y="1782263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6" name="Google Shape;766;p68">
            <a:extLst>
              <a:ext uri="{FF2B5EF4-FFF2-40B4-BE49-F238E27FC236}">
                <a16:creationId xmlns:a16="http://schemas.microsoft.com/office/drawing/2014/main" id="{D4FB555C-2B52-86C1-946F-DFDBD1F2C8D9}"/>
              </a:ext>
            </a:extLst>
          </p:cNvPr>
          <p:cNvSpPr/>
          <p:nvPr/>
        </p:nvSpPr>
        <p:spPr>
          <a:xfrm>
            <a:off x="6628100" y="37502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A0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7" name="Google Shape;767;p68">
            <a:extLst>
              <a:ext uri="{FF2B5EF4-FFF2-40B4-BE49-F238E27FC236}">
                <a16:creationId xmlns:a16="http://schemas.microsoft.com/office/drawing/2014/main" id="{C8B096FC-3B18-D430-8D0C-E41294CE7F26}"/>
              </a:ext>
            </a:extLst>
          </p:cNvPr>
          <p:cNvSpPr/>
          <p:nvPr/>
        </p:nvSpPr>
        <p:spPr>
          <a:xfrm>
            <a:off x="3543350" y="1481390"/>
            <a:ext cx="2100600" cy="108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8" name="Google Shape;768;p68">
            <a:extLst>
              <a:ext uri="{FF2B5EF4-FFF2-40B4-BE49-F238E27FC236}">
                <a16:creationId xmlns:a16="http://schemas.microsoft.com/office/drawing/2014/main" id="{B2D0EB3A-8DFA-AB86-DEF7-C2DA64FF7511}"/>
              </a:ext>
            </a:extLst>
          </p:cNvPr>
          <p:cNvSpPr/>
          <p:nvPr/>
        </p:nvSpPr>
        <p:spPr>
          <a:xfrm>
            <a:off x="6628125" y="3750275"/>
            <a:ext cx="6858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¬G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9" name="Google Shape;769;p68">
            <a:extLst>
              <a:ext uri="{FF2B5EF4-FFF2-40B4-BE49-F238E27FC236}">
                <a16:creationId xmlns:a16="http://schemas.microsoft.com/office/drawing/2014/main" id="{2A351B3E-C2FE-A91E-A24D-5C82E2DDF7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85" y="1481376"/>
            <a:ext cx="1901654" cy="10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8">
            <a:extLst>
              <a:ext uri="{FF2B5EF4-FFF2-40B4-BE49-F238E27FC236}">
                <a16:creationId xmlns:a16="http://schemas.microsoft.com/office/drawing/2014/main" id="{DCCEA77A-F669-35A9-833E-8A5B4EAAE5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352" y="2838127"/>
            <a:ext cx="1901541" cy="106665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8">
            <a:extLst>
              <a:ext uri="{FF2B5EF4-FFF2-40B4-BE49-F238E27FC236}">
                <a16:creationId xmlns:a16="http://schemas.microsoft.com/office/drawing/2014/main" id="{6B6BBFFD-8A0B-9E57-71C4-6AD1B7C8914E}"/>
              </a:ext>
            </a:extLst>
          </p:cNvPr>
          <p:cNvSpPr txBox="1"/>
          <p:nvPr/>
        </p:nvSpPr>
        <p:spPr>
          <a:xfrm>
            <a:off x="4890400" y="2827420"/>
            <a:ext cx="42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DM Mono"/>
                <a:ea typeface="DM Mono"/>
                <a:cs typeface="DM Mono"/>
                <a:sym typeface="DM Mono"/>
              </a:rPr>
              <a:t>?</a:t>
            </a:r>
            <a:endParaRPr sz="1800" b="1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72" name="Google Shape;772;p68">
            <a:extLst>
              <a:ext uri="{FF2B5EF4-FFF2-40B4-BE49-F238E27FC236}">
                <a16:creationId xmlns:a16="http://schemas.microsoft.com/office/drawing/2014/main" id="{D558CA99-5ADA-CD29-A61D-0E6ED5CA7DF3}"/>
              </a:ext>
            </a:extLst>
          </p:cNvPr>
          <p:cNvSpPr txBox="1"/>
          <p:nvPr/>
        </p:nvSpPr>
        <p:spPr>
          <a:xfrm>
            <a:off x="4853475" y="1481375"/>
            <a:ext cx="420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DM Mono"/>
                <a:ea typeface="DM Mono"/>
                <a:cs typeface="DM Mono"/>
                <a:sym typeface="DM Mono"/>
              </a:rPr>
              <a:t>?</a:t>
            </a:r>
            <a:endParaRPr sz="1800" b="1">
              <a:solidFill>
                <a:srgbClr val="33333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ED79198-5A05-B4EF-6A23-1CBECC1699FD}"/>
              </a:ext>
            </a:extLst>
          </p:cNvPr>
          <p:cNvSpPr/>
          <p:nvPr/>
        </p:nvSpPr>
        <p:spPr>
          <a:xfrm>
            <a:off x="6389650" y="1265425"/>
            <a:ext cx="1190150" cy="2484850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Sequential Access Storage 3">
            <a:extLst>
              <a:ext uri="{FF2B5EF4-FFF2-40B4-BE49-F238E27FC236}">
                <a16:creationId xmlns:a16="http://schemas.microsoft.com/office/drawing/2014/main" id="{47DC877D-BEC1-1E7E-203D-9B241606AE29}"/>
              </a:ext>
            </a:extLst>
          </p:cNvPr>
          <p:cNvSpPr/>
          <p:nvPr/>
        </p:nvSpPr>
        <p:spPr>
          <a:xfrm flipH="1">
            <a:off x="7704449" y="2495829"/>
            <a:ext cx="1439550" cy="1041851"/>
          </a:xfrm>
          <a:prstGeom prst="flowChartMagneticTap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60FBB-2A47-2696-1D7B-0DFE138029E8}"/>
              </a:ext>
            </a:extLst>
          </p:cNvPr>
          <p:cNvSpPr txBox="1"/>
          <p:nvPr/>
        </p:nvSpPr>
        <p:spPr>
          <a:xfrm>
            <a:off x="7733097" y="2718407"/>
            <a:ext cx="138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"/>
              </a:rPr>
              <a:t>Fix instability here!</a:t>
            </a:r>
          </a:p>
        </p:txBody>
      </p:sp>
    </p:spTree>
    <p:extLst>
      <p:ext uri="{BB962C8B-B14F-4D97-AF65-F5344CB8AC3E}">
        <p14:creationId xmlns:p14="http://schemas.microsoft.com/office/powerpoint/2010/main" val="38358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8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8254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Repairing Instability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924" name="Google Shape;924;p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926" name="Google Shape;926;p78"/>
          <p:cNvSpPr txBox="1"/>
          <p:nvPr/>
        </p:nvSpPr>
        <p:spPr>
          <a:xfrm>
            <a:off x="4572000" y="1627225"/>
            <a:ext cx="3517200" cy="226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sz="1000"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927" name="Google Shape;927;p78"/>
          <p:cNvSpPr txBox="1"/>
          <p:nvPr/>
        </p:nvSpPr>
        <p:spPr>
          <a:xfrm>
            <a:off x="605250" y="1627225"/>
            <a:ext cx="3517200" cy="226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(str%fro...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StrSlice))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sz="100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sz="100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@ (Mul b~...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sz="100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928" name="Google Shape;928;p78"/>
          <p:cNvSpPr/>
          <p:nvPr/>
        </p:nvSpPr>
        <p:spPr>
          <a:xfrm rot="-626941">
            <a:off x="2551242" y="3716841"/>
            <a:ext cx="1194306" cy="493914"/>
          </a:xfrm>
          <a:prstGeom prst="roundRect">
            <a:avLst>
              <a:gd name="adj" fmla="val 11406"/>
            </a:avLst>
          </a:prstGeom>
          <a:solidFill>
            <a:srgbClr val="FFFFFF">
              <a:alpha val="86080"/>
            </a:srgbClr>
          </a:solidFill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unstable</a:t>
            </a:r>
            <a:endParaRPr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29" name="Google Shape;929;p78"/>
          <p:cNvSpPr/>
          <p:nvPr/>
        </p:nvSpPr>
        <p:spPr>
          <a:xfrm rot="-626941">
            <a:off x="7307042" y="3716841"/>
            <a:ext cx="1194306" cy="493914"/>
          </a:xfrm>
          <a:prstGeom prst="roundRect">
            <a:avLst>
              <a:gd name="adj" fmla="val 11406"/>
            </a:avLst>
          </a:prstGeom>
          <a:solidFill>
            <a:srgbClr val="FFFFFF">
              <a:alpha val="86080"/>
            </a:srgbClr>
          </a:solidFill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stable</a:t>
            </a:r>
            <a:endParaRPr>
              <a:solidFill>
                <a:srgbClr val="00FF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F464B2-6E31-31F8-57BE-FFBA22779414}"/>
              </a:ext>
            </a:extLst>
          </p:cNvPr>
          <p:cNvCxnSpPr/>
          <p:nvPr/>
        </p:nvCxnSpPr>
        <p:spPr>
          <a:xfrm>
            <a:off x="4646645" y="2543757"/>
            <a:ext cx="33403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7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9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8254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Repairing Instability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934" name="Google Shape;934;p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936" name="Google Shape;936;p79"/>
          <p:cNvSpPr txBox="1"/>
          <p:nvPr/>
        </p:nvSpPr>
        <p:spPr>
          <a:xfrm>
            <a:off x="4571999" y="1627225"/>
            <a:ext cx="3671597" cy="226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b="1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b="1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b="1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b="1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b="1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b="1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b="1" dirty="0">
                <a:solidFill>
                  <a:srgbClr val="AF00D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sz="1000" b="1" dirty="0">
                <a:solidFill>
                  <a:srgbClr val="098658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@ (Mul ... 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sz="1000"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937" name="Google Shape;937;p79"/>
          <p:cNvSpPr txBox="1"/>
          <p:nvPr/>
        </p:nvSpPr>
        <p:spPr>
          <a:xfrm>
            <a:off x="605250" y="1627225"/>
            <a:ext cx="3517200" cy="226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Poly))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((bits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 (x Poly)) (!...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Int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str%fro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 </a:t>
            </a:r>
            <a:r>
              <a:rPr lang="en" sz="1000" dirty="0" err="1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StrSlice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(has_ 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 err="1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forall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((x@ tuple%</a:t>
            </a:r>
            <a:r>
              <a:rPr lang="en" sz="1000" dirty="0">
                <a:solidFill>
                  <a:srgbClr val="09865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0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.))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dirty="0"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 x@...</a:t>
            </a:r>
            <a:endParaRPr sz="1000" dirty="0">
              <a:solidFill>
                <a:srgbClr val="3B3B3B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b="1" dirty="0">
                <a:solidFill>
                  <a:srgbClr val="AF00D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assert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not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" sz="1000" b="1" dirty="0"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 temp_0_0~</a:t>
            </a:r>
            <a:r>
              <a:rPr lang="en" sz="1000" b="1" dirty="0">
                <a:solidFill>
                  <a:srgbClr val="098658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17</a:t>
            </a:r>
            <a:r>
              <a:rPr lang="en" sz="1000" b="1" dirty="0">
                <a:solidFill>
                  <a:srgbClr val="3B3B3B"/>
                </a:solidFill>
                <a:highlight>
                  <a:srgbClr val="FFD966"/>
                </a:highlight>
                <a:latin typeface="DM Mono"/>
                <a:ea typeface="DM Mono"/>
                <a:cs typeface="DM Mono"/>
                <a:sym typeface="DM Mono"/>
              </a:rPr>
              <a:t>@ (Mul ... 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" sz="1000" dirty="0">
                <a:solidFill>
                  <a:srgbClr val="AF00D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check-sat</a:t>
            </a:r>
            <a:r>
              <a:rPr lang="en" sz="1000" dirty="0">
                <a:solidFill>
                  <a:srgbClr val="3B3B3B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endParaRPr sz="1000" dirty="0">
              <a:highlight>
                <a:schemeClr val="lt1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938" name="Google Shape;938;p79"/>
          <p:cNvSpPr/>
          <p:nvPr/>
        </p:nvSpPr>
        <p:spPr>
          <a:xfrm rot="-626941">
            <a:off x="2551242" y="3716841"/>
            <a:ext cx="1194306" cy="493914"/>
          </a:xfrm>
          <a:prstGeom prst="roundRect">
            <a:avLst>
              <a:gd name="adj" fmla="val 11406"/>
            </a:avLst>
          </a:prstGeom>
          <a:solidFill>
            <a:srgbClr val="FFFFFF">
              <a:alpha val="86080"/>
            </a:srgbClr>
          </a:solidFill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unstable</a:t>
            </a:r>
            <a:endParaRPr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39" name="Google Shape;939;p79"/>
          <p:cNvSpPr/>
          <p:nvPr/>
        </p:nvSpPr>
        <p:spPr>
          <a:xfrm rot="-626941">
            <a:off x="7307042" y="3716841"/>
            <a:ext cx="1194306" cy="493914"/>
          </a:xfrm>
          <a:prstGeom prst="roundRect">
            <a:avLst>
              <a:gd name="adj" fmla="val 11406"/>
            </a:avLst>
          </a:prstGeom>
          <a:solidFill>
            <a:srgbClr val="FFFFFF">
              <a:alpha val="86080"/>
            </a:srgbClr>
          </a:solidFill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stable</a:t>
            </a:r>
            <a:endParaRPr>
              <a:solidFill>
                <a:srgbClr val="00FF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40" name="Google Shape;940;p79"/>
          <p:cNvSpPr/>
          <p:nvPr/>
        </p:nvSpPr>
        <p:spPr>
          <a:xfrm>
            <a:off x="2755075" y="2294175"/>
            <a:ext cx="1996800" cy="778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No change to the verification goal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1FCACB-D2D5-0D9A-534C-91BB84C43440}"/>
              </a:ext>
            </a:extLst>
          </p:cNvPr>
          <p:cNvCxnSpPr/>
          <p:nvPr/>
        </p:nvCxnSpPr>
        <p:spPr>
          <a:xfrm>
            <a:off x="4751875" y="2542875"/>
            <a:ext cx="31504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437F6D4D-7683-57B6-4475-76988533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451E2B5C-6E36-0E40-1065-B1BBE7C63D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A0535FC6-3871-44FC-3F25-2779C1956D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Background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Cause of Instability</a:t>
            </a:r>
            <a:endParaRPr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Two Types of Instability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Query Edits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AutoNum type="arabicPeriod"/>
            </a:pPr>
            <a:r>
              <a:rPr lang="en-US" sz="3200" b="1" dirty="0">
                <a:solidFill>
                  <a:schemeClr val="bg2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28425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1212150" y="1962775"/>
            <a:ext cx="73242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Trivial changes to the program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may cause spurious failures in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SMT-based verification. </a:t>
            </a:r>
            <a:endParaRPr sz="2000" dirty="0"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 idx="4294967295"/>
          </p:nvPr>
        </p:nvSpPr>
        <p:spPr>
          <a:xfrm>
            <a:off x="0" y="495300"/>
            <a:ext cx="7481888" cy="769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Proof Instability (Brittleness) 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821874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9"/>
          <p:cNvSpPr txBox="1">
            <a:spLocks noGrp="1"/>
          </p:cNvSpPr>
          <p:nvPr>
            <p:ph type="title"/>
          </p:nvPr>
        </p:nvSpPr>
        <p:spPr>
          <a:xfrm>
            <a:off x="685799" y="494725"/>
            <a:ext cx="7626927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Evaluation: Identifying the Stabilizing Edits (Top 10)</a:t>
            </a:r>
            <a:endParaRPr sz="2300" dirty="0"/>
          </a:p>
        </p:txBody>
      </p:sp>
      <p:sp>
        <p:nvSpPr>
          <p:cNvPr id="1208" name="Google Shape;1208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2BFCD-71FA-B5B3-4277-E7311BDE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1265425"/>
            <a:ext cx="7772400" cy="37751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>
          <a:extLst>
            <a:ext uri="{FF2B5EF4-FFF2-40B4-BE49-F238E27FC236}">
              <a16:creationId xmlns:a16="http://schemas.microsoft.com/office/drawing/2014/main" id="{8D3F6E4F-3153-2A9B-85C2-6894B089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6">
            <a:extLst>
              <a:ext uri="{FF2B5EF4-FFF2-40B4-BE49-F238E27FC236}">
                <a16:creationId xmlns:a16="http://schemas.microsoft.com/office/drawing/2014/main" id="{4DCDEC03-CBD0-E701-EE51-98DDEF66D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2057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err="1"/>
              <a:t>Cazamariposas</a:t>
            </a:r>
            <a:endParaRPr sz="2300" dirty="0"/>
          </a:p>
        </p:txBody>
      </p:sp>
      <p:sp>
        <p:nvSpPr>
          <p:cNvPr id="1042" name="Google Shape;1042;p86">
            <a:extLst>
              <a:ext uri="{FF2B5EF4-FFF2-40B4-BE49-F238E27FC236}">
                <a16:creationId xmlns:a16="http://schemas.microsoft.com/office/drawing/2014/main" id="{9E4D5FE8-5177-42D7-D92A-8479386145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045" name="Google Shape;1045;p86">
            <a:extLst>
              <a:ext uri="{FF2B5EF4-FFF2-40B4-BE49-F238E27FC236}">
                <a16:creationId xmlns:a16="http://schemas.microsoft.com/office/drawing/2014/main" id="{B34BA6B3-0C6C-391A-72CD-E3A7939427EB}"/>
              </a:ext>
            </a:extLst>
          </p:cNvPr>
          <p:cNvSpPr/>
          <p:nvPr/>
        </p:nvSpPr>
        <p:spPr>
          <a:xfrm>
            <a:off x="564117" y="203468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6" name="Google Shape;1046;p86">
            <a:extLst>
              <a:ext uri="{FF2B5EF4-FFF2-40B4-BE49-F238E27FC236}">
                <a16:creationId xmlns:a16="http://schemas.microsoft.com/office/drawing/2014/main" id="{5772FAC9-8B9B-0E30-958C-3A5024E8ADBE}"/>
              </a:ext>
            </a:extLst>
          </p:cNvPr>
          <p:cNvSpPr/>
          <p:nvPr/>
        </p:nvSpPr>
        <p:spPr>
          <a:xfrm>
            <a:off x="4008093" y="2234676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Editor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7" name="Google Shape;1047;p86">
            <a:extLst>
              <a:ext uri="{FF2B5EF4-FFF2-40B4-BE49-F238E27FC236}">
                <a16:creationId xmlns:a16="http://schemas.microsoft.com/office/drawing/2014/main" id="{9CA06F0A-9B4F-E425-617D-F9A4F3F48AD1}"/>
              </a:ext>
            </a:extLst>
          </p:cNvPr>
          <p:cNvSpPr/>
          <p:nvPr/>
        </p:nvSpPr>
        <p:spPr>
          <a:xfrm>
            <a:off x="6050748" y="71264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Edited Query 0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1" name="Google Shape;1051;p86">
            <a:extLst>
              <a:ext uri="{FF2B5EF4-FFF2-40B4-BE49-F238E27FC236}">
                <a16:creationId xmlns:a16="http://schemas.microsoft.com/office/drawing/2014/main" id="{DF1976A4-EC76-C7E7-0557-C53A62FD6754}"/>
              </a:ext>
            </a:extLst>
          </p:cNvPr>
          <p:cNvCxnSpPr>
            <a:cxnSpLocks/>
            <a:stCxn id="1046" idx="3"/>
          </p:cNvCxnSpPr>
          <p:nvPr/>
        </p:nvCxnSpPr>
        <p:spPr>
          <a:xfrm flipV="1">
            <a:off x="5234193" y="1478922"/>
            <a:ext cx="792534" cy="102335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2" name="Google Shape;1052;p86">
            <a:extLst>
              <a:ext uri="{FF2B5EF4-FFF2-40B4-BE49-F238E27FC236}">
                <a16:creationId xmlns:a16="http://schemas.microsoft.com/office/drawing/2014/main" id="{6C00763D-B087-CBB8-C4E9-4FA8352C23B0}"/>
              </a:ext>
            </a:extLst>
          </p:cNvPr>
          <p:cNvSpPr/>
          <p:nvPr/>
        </p:nvSpPr>
        <p:spPr>
          <a:xfrm>
            <a:off x="6050748" y="203468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Edited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Query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3" name="Google Shape;1053;p86">
            <a:extLst>
              <a:ext uri="{FF2B5EF4-FFF2-40B4-BE49-F238E27FC236}">
                <a16:creationId xmlns:a16="http://schemas.microsoft.com/office/drawing/2014/main" id="{A1561854-FCE6-EA35-4904-0FB3A5E05851}"/>
              </a:ext>
            </a:extLst>
          </p:cNvPr>
          <p:cNvCxnSpPr>
            <a:cxnSpLocks/>
            <a:stCxn id="1046" idx="3"/>
          </p:cNvCxnSpPr>
          <p:nvPr/>
        </p:nvCxnSpPr>
        <p:spPr>
          <a:xfrm flipV="1">
            <a:off x="5234193" y="2491885"/>
            <a:ext cx="750971" cy="103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4" name="Google Shape;1054;p86">
            <a:extLst>
              <a:ext uri="{FF2B5EF4-FFF2-40B4-BE49-F238E27FC236}">
                <a16:creationId xmlns:a16="http://schemas.microsoft.com/office/drawing/2014/main" id="{9F13FAA0-D6C8-3B81-17A3-1FA7356F3D35}"/>
              </a:ext>
            </a:extLst>
          </p:cNvPr>
          <p:cNvSpPr/>
          <p:nvPr/>
        </p:nvSpPr>
        <p:spPr>
          <a:xfrm>
            <a:off x="6016378" y="3425578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Edited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Query 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5" name="Google Shape;1055;p86">
            <a:extLst>
              <a:ext uri="{FF2B5EF4-FFF2-40B4-BE49-F238E27FC236}">
                <a16:creationId xmlns:a16="http://schemas.microsoft.com/office/drawing/2014/main" id="{AE48AF87-3683-E1AD-BAD0-02B0C86727E1}"/>
              </a:ext>
            </a:extLst>
          </p:cNvPr>
          <p:cNvCxnSpPr>
            <a:cxnSpLocks/>
            <a:stCxn id="1046" idx="3"/>
          </p:cNvCxnSpPr>
          <p:nvPr/>
        </p:nvCxnSpPr>
        <p:spPr>
          <a:xfrm>
            <a:off x="5234193" y="2502276"/>
            <a:ext cx="750971" cy="140470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1" name="Google Shape;1061;p86">
            <a:extLst>
              <a:ext uri="{FF2B5EF4-FFF2-40B4-BE49-F238E27FC236}">
                <a16:creationId xmlns:a16="http://schemas.microsoft.com/office/drawing/2014/main" id="{C29A2F4A-2697-876C-88B4-CAFAD9FD5FAA}"/>
              </a:ext>
            </a:extLst>
          </p:cNvPr>
          <p:cNvSpPr txBox="1"/>
          <p:nvPr/>
        </p:nvSpPr>
        <p:spPr>
          <a:xfrm rot="5400000">
            <a:off x="6200544" y="3118613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</a:t>
            </a:r>
            <a:endParaRPr sz="18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B7846F5-3B80-BAC4-BB38-19A631A7E175}"/>
              </a:ext>
            </a:extLst>
          </p:cNvPr>
          <p:cNvSpPr/>
          <p:nvPr/>
        </p:nvSpPr>
        <p:spPr>
          <a:xfrm>
            <a:off x="7054019" y="880075"/>
            <a:ext cx="443341" cy="3491344"/>
          </a:xfrm>
          <a:prstGeom prst="rightBrace">
            <a:avLst/>
          </a:prstGeom>
          <a:solidFill>
            <a:schemeClr val="lt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57E00-4AB2-6039-2AC2-C7600B9ABFA0}"/>
              </a:ext>
            </a:extLst>
          </p:cNvPr>
          <p:cNvSpPr txBox="1"/>
          <p:nvPr/>
        </p:nvSpPr>
        <p:spPr>
          <a:xfrm>
            <a:off x="7475127" y="1971585"/>
            <a:ext cx="1600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Future Work: </a:t>
            </a:r>
            <a:r>
              <a:rPr lang="en-US" sz="18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realize these edits at the Verifier level</a:t>
            </a:r>
            <a:endParaRPr lang="en-US" sz="1800" dirty="0"/>
          </a:p>
        </p:txBody>
      </p:sp>
      <p:sp>
        <p:nvSpPr>
          <p:cNvPr id="49" name="Google Shape;1046;p86">
            <a:extLst>
              <a:ext uri="{FF2B5EF4-FFF2-40B4-BE49-F238E27FC236}">
                <a16:creationId xmlns:a16="http://schemas.microsoft.com/office/drawing/2014/main" id="{421D3ABA-2A73-D52F-3D83-6982D60D4C91}"/>
              </a:ext>
            </a:extLst>
          </p:cNvPr>
          <p:cNvSpPr/>
          <p:nvPr/>
        </p:nvSpPr>
        <p:spPr>
          <a:xfrm>
            <a:off x="1868257" y="2225546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Mariposa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0" name="Google Shape;1053;p86">
            <a:extLst>
              <a:ext uri="{FF2B5EF4-FFF2-40B4-BE49-F238E27FC236}">
                <a16:creationId xmlns:a16="http://schemas.microsoft.com/office/drawing/2014/main" id="{46460575-DC15-053C-68B6-C4658983A850}"/>
              </a:ext>
            </a:extLst>
          </p:cNvPr>
          <p:cNvCxnSpPr>
            <a:cxnSpLocks/>
            <a:stCxn id="1045" idx="3"/>
            <a:endCxn id="49" idx="1"/>
          </p:cNvCxnSpPr>
          <p:nvPr/>
        </p:nvCxnSpPr>
        <p:spPr>
          <a:xfrm>
            <a:off x="1478517" y="2491885"/>
            <a:ext cx="389740" cy="126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" name="Google Shape;1053;p86">
            <a:extLst>
              <a:ext uri="{FF2B5EF4-FFF2-40B4-BE49-F238E27FC236}">
                <a16:creationId xmlns:a16="http://schemas.microsoft.com/office/drawing/2014/main" id="{AE72FBB0-ECE7-4F9A-7384-8C4B00A7397F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3094357" y="2491885"/>
            <a:ext cx="894970" cy="126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" name="Google Shape;1053;p86">
            <a:extLst>
              <a:ext uri="{FF2B5EF4-FFF2-40B4-BE49-F238E27FC236}">
                <a16:creationId xmlns:a16="http://schemas.microsoft.com/office/drawing/2014/main" id="{24F45AD4-1B25-3B90-ED6E-CBDC1C106AF1}"/>
              </a:ext>
            </a:extLst>
          </p:cNvPr>
          <p:cNvCxnSpPr>
            <a:cxnSpLocks/>
          </p:cNvCxnSpPr>
          <p:nvPr/>
        </p:nvCxnSpPr>
        <p:spPr>
          <a:xfrm flipV="1">
            <a:off x="3074927" y="1478922"/>
            <a:ext cx="914400" cy="10202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EF7530B-5E14-ABB2-AC93-F7478F7F771A}"/>
              </a:ext>
            </a:extLst>
          </p:cNvPr>
          <p:cNvSpPr txBox="1"/>
          <p:nvPr/>
        </p:nvSpPr>
        <p:spPr>
          <a:xfrm>
            <a:off x="3160687" y="2245067"/>
            <a:ext cx="1184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unstable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550DF-B43C-2942-9B39-4FF051EC98DC}"/>
              </a:ext>
            </a:extLst>
          </p:cNvPr>
          <p:cNvSpPr txBox="1"/>
          <p:nvPr/>
        </p:nvSpPr>
        <p:spPr>
          <a:xfrm>
            <a:off x="3163153" y="1481274"/>
            <a:ext cx="118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stable</a:t>
            </a:r>
            <a:endParaRPr lang="en-US" dirty="0"/>
          </a:p>
        </p:txBody>
      </p:sp>
      <p:pic>
        <p:nvPicPr>
          <p:cNvPr id="62" name="Graphic 61" descr="Checkmark with solid fill">
            <a:extLst>
              <a:ext uri="{FF2B5EF4-FFF2-40B4-BE49-F238E27FC236}">
                <a16:creationId xmlns:a16="http://schemas.microsoft.com/office/drawing/2014/main" id="{93CCDB32-1694-B166-5BF8-7C645B476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6833" y="835924"/>
            <a:ext cx="914400" cy="914400"/>
          </a:xfrm>
          <a:prstGeom prst="rect">
            <a:avLst/>
          </a:prstGeom>
        </p:spPr>
      </p:pic>
      <p:sp>
        <p:nvSpPr>
          <p:cNvPr id="63" name="Google Shape;1047;p86">
            <a:extLst>
              <a:ext uri="{FF2B5EF4-FFF2-40B4-BE49-F238E27FC236}">
                <a16:creationId xmlns:a16="http://schemas.microsoft.com/office/drawing/2014/main" id="{83E62772-E75A-365D-A728-86E01C688D94}"/>
              </a:ext>
            </a:extLst>
          </p:cNvPr>
          <p:cNvSpPr/>
          <p:nvPr/>
        </p:nvSpPr>
        <p:spPr>
          <a:xfrm>
            <a:off x="6059254" y="700486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Ranked Query 1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5" name="Google Shape;1063;p86">
            <a:extLst>
              <a:ext uri="{FF2B5EF4-FFF2-40B4-BE49-F238E27FC236}">
                <a16:creationId xmlns:a16="http://schemas.microsoft.com/office/drawing/2014/main" id="{B1EADEF0-0038-589F-7315-789DED3502AE}"/>
              </a:ext>
            </a:extLst>
          </p:cNvPr>
          <p:cNvSpPr/>
          <p:nvPr/>
        </p:nvSpPr>
        <p:spPr>
          <a:xfrm>
            <a:off x="5947440" y="3011041"/>
            <a:ext cx="1020372" cy="1608509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047;p86">
            <a:extLst>
              <a:ext uri="{FF2B5EF4-FFF2-40B4-BE49-F238E27FC236}">
                <a16:creationId xmlns:a16="http://schemas.microsoft.com/office/drawing/2014/main" id="{C4877498-4138-92B3-3872-1966A6D6AEE2}"/>
              </a:ext>
            </a:extLst>
          </p:cNvPr>
          <p:cNvSpPr/>
          <p:nvPr/>
        </p:nvSpPr>
        <p:spPr>
          <a:xfrm>
            <a:off x="6056576" y="2034685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Ranked </a:t>
            </a:r>
            <a:r>
              <a:rPr lang="en-US" sz="1300" dirty="0">
                <a:latin typeface="Raleway"/>
                <a:ea typeface="Raleway"/>
                <a:cs typeface="Raleway"/>
                <a:sym typeface="Raleway"/>
              </a:rPr>
              <a:t>Query 10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061;p86">
            <a:extLst>
              <a:ext uri="{FF2B5EF4-FFF2-40B4-BE49-F238E27FC236}">
                <a16:creationId xmlns:a16="http://schemas.microsoft.com/office/drawing/2014/main" id="{182DE3AE-6C07-E743-273D-588CF9DC58B3}"/>
              </a:ext>
            </a:extLst>
          </p:cNvPr>
          <p:cNvSpPr txBox="1"/>
          <p:nvPr/>
        </p:nvSpPr>
        <p:spPr>
          <a:xfrm rot="5400000">
            <a:off x="6206139" y="1742872"/>
            <a:ext cx="739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. . . </a:t>
            </a:r>
            <a:endParaRPr sz="1800" b="1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27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0" animBg="1"/>
      <p:bldP spid="1046" grpId="0" animBg="1"/>
      <p:bldP spid="1047" grpId="0" animBg="1"/>
      <p:bldP spid="1052" grpId="0" animBg="1"/>
      <p:bldP spid="1054" grpId="0" animBg="1"/>
      <p:bldP spid="1061" grpId="0"/>
      <p:bldP spid="5" grpId="0" animBg="1"/>
      <p:bldP spid="6" grpId="0"/>
      <p:bldP spid="49" grpId="0" animBg="1"/>
      <p:bldP spid="58" grpId="0"/>
      <p:bldP spid="59" grpId="0"/>
      <p:bldP spid="63" grpId="0" animBg="1"/>
      <p:bldP spid="1025" grpId="0" animBg="1"/>
      <p:bldP spid="2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0B6B-FCBB-F7DD-3ECC-AEE2CAD7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67880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Work: Realize Edits at the Verifier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9E075-BCAC-CCA0-B07F-270773239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4" name="Graphic 3" descr="User outline">
            <a:extLst>
              <a:ext uri="{FF2B5EF4-FFF2-40B4-BE49-F238E27FC236}">
                <a16:creationId xmlns:a16="http://schemas.microsoft.com/office/drawing/2014/main" id="{650C81F6-629B-2B7F-931C-F86FD28AE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406" y="1849646"/>
            <a:ext cx="957632" cy="957632"/>
          </a:xfrm>
          <a:prstGeom prst="rect">
            <a:avLst/>
          </a:prstGeom>
        </p:spPr>
      </p:pic>
      <p:pic>
        <p:nvPicPr>
          <p:cNvPr id="5" name="Graphic 4" descr="Speech outline">
            <a:extLst>
              <a:ext uri="{FF2B5EF4-FFF2-40B4-BE49-F238E27FC236}">
                <a16:creationId xmlns:a16="http://schemas.microsoft.com/office/drawing/2014/main" id="{010A3609-A24E-D835-BF64-BB12943B7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488759" y="1314719"/>
            <a:ext cx="6240708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3C14A-F6A4-2841-64BF-038F9AE451F4}"/>
              </a:ext>
            </a:extLst>
          </p:cNvPr>
          <p:cNvSpPr txBox="1"/>
          <p:nvPr/>
        </p:nvSpPr>
        <p:spPr>
          <a:xfrm>
            <a:off x="4533382" y="1522063"/>
            <a:ext cx="406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 let me incorporate this SMT fix!</a:t>
            </a: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7AE9C743-F20A-A1CD-66A7-AAF9DE7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154" y="3293855"/>
            <a:ext cx="957632" cy="957632"/>
          </a:xfrm>
          <a:prstGeom prst="rect">
            <a:avLst/>
          </a:prstGeom>
        </p:spPr>
      </p:pic>
      <p:pic>
        <p:nvPicPr>
          <p:cNvPr id="8" name="Graphic 7" descr="Speech outline">
            <a:extLst>
              <a:ext uri="{FF2B5EF4-FFF2-40B4-BE49-F238E27FC236}">
                <a16:creationId xmlns:a16="http://schemas.microsoft.com/office/drawing/2014/main" id="{18686E4E-4EE6-59AF-9D2C-CA024DC07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502011" y="2770395"/>
            <a:ext cx="6240708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7ECFA-6F73-FA58-E610-7C13FE585F33}"/>
              </a:ext>
            </a:extLst>
          </p:cNvPr>
          <p:cNvSpPr txBox="1"/>
          <p:nvPr/>
        </p:nvSpPr>
        <p:spPr>
          <a:xfrm>
            <a:off x="4546634" y="2995980"/>
            <a:ext cx="406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 this fix has been added at the source level!</a:t>
            </a:r>
          </a:p>
        </p:txBody>
      </p: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9C0663D8-043A-24C0-28DA-7211DE2CE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1038" y="1998417"/>
            <a:ext cx="914400" cy="91440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B42E4764-673B-F6A0-C6DC-55CEAF92A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2434" y="3434095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697812B-0E44-68BE-0B44-919BD3DBB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6094" y="2258496"/>
            <a:ext cx="284288" cy="284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0F8E78-59B7-E56A-F6CF-BD259BBE2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043" y="3694157"/>
            <a:ext cx="284288" cy="284288"/>
          </a:xfrm>
          <a:prstGeom prst="rect">
            <a:avLst/>
          </a:prstGeom>
        </p:spPr>
      </p:pic>
      <p:sp>
        <p:nvSpPr>
          <p:cNvPr id="17" name="Google Shape;1090;p89">
            <a:extLst>
              <a:ext uri="{FF2B5EF4-FFF2-40B4-BE49-F238E27FC236}">
                <a16:creationId xmlns:a16="http://schemas.microsoft.com/office/drawing/2014/main" id="{6733A053-1193-8BD4-F69B-88CB51F2098E}"/>
              </a:ext>
            </a:extLst>
          </p:cNvPr>
          <p:cNvSpPr txBox="1"/>
          <p:nvPr/>
        </p:nvSpPr>
        <p:spPr>
          <a:xfrm>
            <a:off x="600918" y="1475715"/>
            <a:ext cx="125895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Currently:</a:t>
            </a:r>
            <a:endParaRPr sz="1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090;p89">
            <a:extLst>
              <a:ext uri="{FF2B5EF4-FFF2-40B4-BE49-F238E27FC236}">
                <a16:creationId xmlns:a16="http://schemas.microsoft.com/office/drawing/2014/main" id="{ABD67F04-E4B0-EB94-1583-C50D347AE303}"/>
              </a:ext>
            </a:extLst>
          </p:cNvPr>
          <p:cNvSpPr txBox="1"/>
          <p:nvPr/>
        </p:nvSpPr>
        <p:spPr>
          <a:xfrm>
            <a:off x="600917" y="2930657"/>
            <a:ext cx="125895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Future:</a:t>
            </a:r>
            <a:endParaRPr sz="1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7EBCAE9A-4BA3-BC7C-2DA3-EEC6C9C52D00}"/>
              </a:ext>
            </a:extLst>
          </p:cNvPr>
          <p:cNvSpPr/>
          <p:nvPr/>
        </p:nvSpPr>
        <p:spPr>
          <a:xfrm flipH="1">
            <a:off x="3006639" y="2080694"/>
            <a:ext cx="1072022" cy="401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56D2FF3F-0A4E-65F0-E9C0-515A2F80435B}"/>
              </a:ext>
            </a:extLst>
          </p:cNvPr>
          <p:cNvSpPr/>
          <p:nvPr/>
        </p:nvSpPr>
        <p:spPr>
          <a:xfrm flipH="1">
            <a:off x="3006639" y="3418576"/>
            <a:ext cx="1072022" cy="40135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76B7F-7615-44C3-EA5F-3783528D6CCD}"/>
              </a:ext>
            </a:extLst>
          </p:cNvPr>
          <p:cNvSpPr txBox="1"/>
          <p:nvPr/>
        </p:nvSpPr>
        <p:spPr>
          <a:xfrm>
            <a:off x="956746" y="2093062"/>
            <a:ext cx="212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Cazamariposas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65522-CAC1-5F39-AB83-4946ECA74AE1}"/>
              </a:ext>
            </a:extLst>
          </p:cNvPr>
          <p:cNvSpPr txBox="1"/>
          <p:nvPr/>
        </p:nvSpPr>
        <p:spPr>
          <a:xfrm>
            <a:off x="956287" y="3417348"/>
            <a:ext cx="212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Cazamariposas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88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/>
      <p:bldP spid="22" grpId="0" animBg="1"/>
      <p:bldP spid="23" grpId="0" animBg="1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9314-F840-633A-D337-A8849F1F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90863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A0E99-7C81-02E6-804C-6336BA815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Google Shape;1090;p89">
            <a:extLst>
              <a:ext uri="{FF2B5EF4-FFF2-40B4-BE49-F238E27FC236}">
                <a16:creationId xmlns:a16="http://schemas.microsoft.com/office/drawing/2014/main" id="{CECD1F90-E275-D0D9-57DE-BAE65245B2DD}"/>
              </a:ext>
            </a:extLst>
          </p:cNvPr>
          <p:cNvSpPr txBox="1"/>
          <p:nvPr/>
        </p:nvSpPr>
        <p:spPr>
          <a:xfrm>
            <a:off x="815521" y="1521734"/>
            <a:ext cx="7688400" cy="228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SMT instability is an impediment to large-scale verification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Two instability causes: Solver times out or returns a quick-unknown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Instability can often be blamed on a single quantifier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Correspond to simple changes at the source-level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090;p89">
            <a:extLst>
              <a:ext uri="{FF2B5EF4-FFF2-40B4-BE49-F238E27FC236}">
                <a16:creationId xmlns:a16="http://schemas.microsoft.com/office/drawing/2014/main" id="{AF5FA121-71DB-6688-636C-90B8BE375A8B}"/>
              </a:ext>
            </a:extLst>
          </p:cNvPr>
          <p:cNvSpPr txBox="1"/>
          <p:nvPr/>
        </p:nvSpPr>
        <p:spPr>
          <a:xfrm>
            <a:off x="727800" y="605246"/>
            <a:ext cx="2110560" cy="97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Thank you </a:t>
            </a:r>
            <a:r>
              <a:rPr lang="en-US" sz="2400" b="1" dirty="0">
                <a:sym typeface="Wingdings" pitchFamily="2" charset="2"/>
              </a:rPr>
              <a:t></a:t>
            </a:r>
            <a:endParaRPr lang="en-US" sz="2400" b="1" dirty="0"/>
          </a:p>
        </p:txBody>
      </p:sp>
      <p:sp>
        <p:nvSpPr>
          <p:cNvPr id="7" name="Google Shape;1312;p106">
            <a:extLst>
              <a:ext uri="{FF2B5EF4-FFF2-40B4-BE49-F238E27FC236}">
                <a16:creationId xmlns:a16="http://schemas.microsoft.com/office/drawing/2014/main" id="{48BE2323-1E2C-79AB-B743-FA1282F6773C}"/>
              </a:ext>
            </a:extLst>
          </p:cNvPr>
          <p:cNvSpPr txBox="1"/>
          <p:nvPr/>
        </p:nvSpPr>
        <p:spPr>
          <a:xfrm>
            <a:off x="4572000" y="3846401"/>
            <a:ext cx="4319238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Contact:</a:t>
            </a:r>
            <a:r>
              <a:rPr lang="en" sz="24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amarshah@cmu.ed</a:t>
            </a:r>
            <a:r>
              <a:rPr lang="en" sz="2400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" sz="24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9DA03-5C0C-3F1B-EF58-A7E8A9762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56" y="3535264"/>
            <a:ext cx="1546274" cy="1546274"/>
          </a:xfrm>
          <a:prstGeom prst="rect">
            <a:avLst/>
          </a:prstGeom>
        </p:spPr>
      </p:pic>
      <p:sp>
        <p:nvSpPr>
          <p:cNvPr id="9" name="Google Shape;1312;p106">
            <a:extLst>
              <a:ext uri="{FF2B5EF4-FFF2-40B4-BE49-F238E27FC236}">
                <a16:creationId xmlns:a16="http://schemas.microsoft.com/office/drawing/2014/main" id="{99FFEBEE-C266-3846-4C65-BB28AD00B312}"/>
              </a:ext>
            </a:extLst>
          </p:cNvPr>
          <p:cNvSpPr txBox="1"/>
          <p:nvPr/>
        </p:nvSpPr>
        <p:spPr>
          <a:xfrm>
            <a:off x="-707741" y="3840852"/>
            <a:ext cx="4319238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Code: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6865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1309" name="Google Shape;1309;p106"/>
          <p:cNvPicPr preferRelativeResize="0"/>
          <p:nvPr/>
        </p:nvPicPr>
        <p:blipFill>
          <a:blip r:embed="rId3">
            <a:alphaModFix/>
          </a:blip>
          <a:srcRect l="7679" b="8208"/>
          <a:stretch>
            <a:fillRect/>
          </a:stretch>
        </p:blipFill>
        <p:spPr>
          <a:xfrm>
            <a:off x="7049441" y="149522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06"/>
          <p:cNvPicPr preferRelativeResize="0"/>
          <p:nvPr/>
        </p:nvPicPr>
        <p:blipFill>
          <a:blip r:embed="rId4">
            <a:alphaModFix/>
          </a:blip>
          <a:srcRect b="723"/>
          <a:stretch>
            <a:fillRect/>
          </a:stretch>
        </p:blipFill>
        <p:spPr>
          <a:xfrm>
            <a:off x="5459833" y="1502379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6"/>
          <p:cNvSpPr txBox="1"/>
          <p:nvPr/>
        </p:nvSpPr>
        <p:spPr>
          <a:xfrm>
            <a:off x="6602742" y="2870404"/>
            <a:ext cx="2226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Bryan Parno</a:t>
            </a:r>
            <a:endParaRPr sz="16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2" name="Google Shape;1312;p106"/>
          <p:cNvSpPr txBox="1"/>
          <p:nvPr/>
        </p:nvSpPr>
        <p:spPr>
          <a:xfrm>
            <a:off x="5099233" y="2865042"/>
            <a:ext cx="209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Marijn Heule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14" name="Google Shape;1314;p106"/>
          <p:cNvPicPr preferRelativeResize="0"/>
          <p:nvPr/>
        </p:nvPicPr>
        <p:blipFill>
          <a:blip r:embed="rId5">
            <a:alphaModFix/>
          </a:blip>
          <a:srcRect l="6211" b="5323"/>
          <a:stretch>
            <a:fillRect/>
          </a:stretch>
        </p:blipFill>
        <p:spPr>
          <a:xfrm>
            <a:off x="2303260" y="150237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06"/>
          <p:cNvPicPr preferRelativeResize="0"/>
          <p:nvPr/>
        </p:nvPicPr>
        <p:blipFill rotWithShape="1">
          <a:blip r:embed="rId6">
            <a:alphaModFix/>
          </a:blip>
          <a:srcRect l="9671" b="32286"/>
          <a:stretch>
            <a:fillRect/>
          </a:stretch>
        </p:blipFill>
        <p:spPr>
          <a:xfrm>
            <a:off x="714314" y="1506896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06"/>
          <p:cNvPicPr preferRelativeResize="0"/>
          <p:nvPr/>
        </p:nvPicPr>
        <p:blipFill>
          <a:blip r:embed="rId7">
            <a:alphaModFix/>
          </a:blip>
          <a:srcRect b="719"/>
          <a:stretch>
            <a:fillRect/>
          </a:stretch>
        </p:blipFill>
        <p:spPr>
          <a:xfrm>
            <a:off x="3872893" y="1503321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12;p106">
            <a:extLst>
              <a:ext uri="{FF2B5EF4-FFF2-40B4-BE49-F238E27FC236}">
                <a16:creationId xmlns:a16="http://schemas.microsoft.com/office/drawing/2014/main" id="{6A9F1A9F-B35B-D98C-CF15-C5D8FC1BB9FC}"/>
              </a:ext>
            </a:extLst>
          </p:cNvPr>
          <p:cNvSpPr txBox="1"/>
          <p:nvPr/>
        </p:nvSpPr>
        <p:spPr>
          <a:xfrm>
            <a:off x="3520947" y="2878602"/>
            <a:ext cx="209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Zhengyao</a:t>
            </a:r>
            <a:r>
              <a:rPr lang="en" sz="16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Lin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312;p106">
            <a:extLst>
              <a:ext uri="{FF2B5EF4-FFF2-40B4-BE49-F238E27FC236}">
                <a16:creationId xmlns:a16="http://schemas.microsoft.com/office/drawing/2014/main" id="{7D973890-1FBE-06F7-F21F-B42DECEDE8EC}"/>
              </a:ext>
            </a:extLst>
          </p:cNvPr>
          <p:cNvSpPr txBox="1"/>
          <p:nvPr/>
        </p:nvSpPr>
        <p:spPr>
          <a:xfrm>
            <a:off x="1883833" y="2884916"/>
            <a:ext cx="209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Amar Shah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312;p106">
            <a:extLst>
              <a:ext uri="{FF2B5EF4-FFF2-40B4-BE49-F238E27FC236}">
                <a16:creationId xmlns:a16="http://schemas.microsoft.com/office/drawing/2014/main" id="{8B4D9F9F-5E45-1914-ADB3-F4C60042499D}"/>
              </a:ext>
            </a:extLst>
          </p:cNvPr>
          <p:cNvSpPr txBox="1"/>
          <p:nvPr/>
        </p:nvSpPr>
        <p:spPr>
          <a:xfrm>
            <a:off x="367935" y="2870404"/>
            <a:ext cx="209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Yi Zhou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307;p106">
            <a:extLst>
              <a:ext uri="{FF2B5EF4-FFF2-40B4-BE49-F238E27FC236}">
                <a16:creationId xmlns:a16="http://schemas.microsoft.com/office/drawing/2014/main" id="{0CC03046-0A37-F984-6437-AC64453D94E2}"/>
              </a:ext>
            </a:extLst>
          </p:cNvPr>
          <p:cNvSpPr txBox="1">
            <a:spLocks/>
          </p:cNvSpPr>
          <p:nvPr/>
        </p:nvSpPr>
        <p:spPr>
          <a:xfrm>
            <a:off x="714314" y="633669"/>
            <a:ext cx="75402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300" dirty="0"/>
              <a:t>Thank you </a:t>
            </a:r>
            <a:r>
              <a:rPr lang="en-US" sz="2300" dirty="0">
                <a:sym typeface="Wingdings" pitchFamily="2" charset="2"/>
              </a:rPr>
              <a:t></a:t>
            </a:r>
            <a:endParaRPr lang="en-US" sz="2300" dirty="0"/>
          </a:p>
        </p:txBody>
      </p:sp>
      <p:sp>
        <p:nvSpPr>
          <p:cNvPr id="9" name="Google Shape;1312;p106">
            <a:extLst>
              <a:ext uri="{FF2B5EF4-FFF2-40B4-BE49-F238E27FC236}">
                <a16:creationId xmlns:a16="http://schemas.microsoft.com/office/drawing/2014/main" id="{1964AECE-51DF-0FCA-AAD0-FAE33D6E5C31}"/>
              </a:ext>
            </a:extLst>
          </p:cNvPr>
          <p:cNvSpPr txBox="1"/>
          <p:nvPr/>
        </p:nvSpPr>
        <p:spPr>
          <a:xfrm>
            <a:off x="445347" y="3488667"/>
            <a:ext cx="7858232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Contact:</a:t>
            </a:r>
            <a:r>
              <a:rPr lang="en" sz="24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amarshah@cmu.edu</a:t>
            </a:r>
            <a:endParaRPr sz="2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312;p106">
            <a:extLst>
              <a:ext uri="{FF2B5EF4-FFF2-40B4-BE49-F238E27FC236}">
                <a16:creationId xmlns:a16="http://schemas.microsoft.com/office/drawing/2014/main" id="{3C2EB5F4-11E7-017F-9B14-3F0321268130}"/>
              </a:ext>
            </a:extLst>
          </p:cNvPr>
          <p:cNvSpPr txBox="1"/>
          <p:nvPr/>
        </p:nvSpPr>
        <p:spPr>
          <a:xfrm>
            <a:off x="714314" y="4226763"/>
            <a:ext cx="7858232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  <a:defRPr/>
            </a:pPr>
            <a:r>
              <a:rPr lang="en-US" sz="24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TODO: Insert QR Code to get to Mariposa website</a:t>
            </a:r>
            <a:endParaRPr lang="en-US" sz="2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" grpId="0"/>
      <p:bldP spid="1312" grpId="0"/>
      <p:bldP spid="3" grpId="0"/>
      <p:bldP spid="4" grpId="0"/>
      <p:bldP spid="5" grpId="0"/>
      <p:bldP spid="6" grpId="0"/>
      <p:bldP spid="9" grpId="0"/>
      <p:bldP spid="9" grpId="1"/>
      <p:bldP spid="7" grpId="0"/>
      <p:bldP spid="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B076-F34E-1D90-B29A-EADA15EA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39003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Evaluation: Minimal Rank of a Fix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731CC-DF90-C1F2-3C8D-C7E46C155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4F248-564E-BD9B-30A6-291F3394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6" y="1443670"/>
            <a:ext cx="3982987" cy="32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1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01;p90">
            <a:extLst>
              <a:ext uri="{FF2B5EF4-FFF2-40B4-BE49-F238E27FC236}">
                <a16:creationId xmlns:a16="http://schemas.microsoft.com/office/drawing/2014/main" id="{2D2279DE-F649-2383-60F6-3A857CF268E8}"/>
              </a:ext>
            </a:extLst>
          </p:cNvPr>
          <p:cNvSpPr/>
          <p:nvPr/>
        </p:nvSpPr>
        <p:spPr>
          <a:xfrm>
            <a:off x="2665359" y="1070725"/>
            <a:ext cx="4497393" cy="4525108"/>
          </a:xfrm>
          <a:prstGeom prst="ellipse">
            <a:avLst/>
          </a:prstGeom>
          <a:solidFill>
            <a:srgbClr val="FFFF0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Solver-discovered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0" name="Google Shape;1130;p93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to “Fix” a Mixed Case?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129" name="Google Shape;1129;p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131" name="Google Shape;1131;p93"/>
          <p:cNvSpPr/>
          <p:nvPr/>
        </p:nvSpPr>
        <p:spPr>
          <a:xfrm>
            <a:off x="883500" y="2261500"/>
            <a:ext cx="2277600" cy="22770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aleway"/>
                <a:ea typeface="Raleway"/>
                <a:cs typeface="Raleway"/>
                <a:sym typeface="Raleway"/>
              </a:rPr>
              <a:t>Proof Instantiations</a:t>
            </a: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3" name="Google Shape;1133;p93"/>
          <p:cNvSpPr/>
          <p:nvPr/>
        </p:nvSpPr>
        <p:spPr>
          <a:xfrm flipH="1">
            <a:off x="883500" y="2273229"/>
            <a:ext cx="2277600" cy="2277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5" name="Google Shape;1135;p93"/>
          <p:cNvSpPr txBox="1"/>
          <p:nvPr/>
        </p:nvSpPr>
        <p:spPr>
          <a:xfrm>
            <a:off x="7162752" y="2800494"/>
            <a:ext cx="2747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Assertions</a:t>
            </a:r>
            <a:endParaRPr sz="17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+ Delete the Axiom</a:t>
            </a: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967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4"/>
          <p:cNvSpPr txBox="1">
            <a:spLocks noGrp="1"/>
          </p:cNvSpPr>
          <p:nvPr>
            <p:ph type="title"/>
          </p:nvPr>
        </p:nvSpPr>
        <p:spPr>
          <a:xfrm>
            <a:off x="685800" y="494725"/>
            <a:ext cx="744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to “Fix” a Mixed Case?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140" name="Google Shape;1140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142" name="Google Shape;1142;p94"/>
          <p:cNvSpPr/>
          <p:nvPr/>
        </p:nvSpPr>
        <p:spPr>
          <a:xfrm>
            <a:off x="883500" y="1816026"/>
            <a:ext cx="2277600" cy="22770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Proof 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= 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Solver “Discovered”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Raleway"/>
                <a:ea typeface="Raleway"/>
                <a:cs typeface="Raleway"/>
                <a:sym typeface="Raleway"/>
              </a:rPr>
              <a:t>Instantiations</a:t>
            </a:r>
            <a:endParaRPr sz="17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135;p93">
            <a:extLst>
              <a:ext uri="{FF2B5EF4-FFF2-40B4-BE49-F238E27FC236}">
                <a16:creationId xmlns:a16="http://schemas.microsoft.com/office/drawing/2014/main" id="{F86B274C-0109-B15A-3058-34E15006DF7B}"/>
              </a:ext>
            </a:extLst>
          </p:cNvPr>
          <p:cNvSpPr txBox="1"/>
          <p:nvPr/>
        </p:nvSpPr>
        <p:spPr>
          <a:xfrm>
            <a:off x="6623491" y="2425356"/>
            <a:ext cx="2747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Assertions</a:t>
            </a:r>
            <a:endParaRPr sz="17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+ Delete the Axiom</a:t>
            </a:r>
            <a:endParaRPr sz="17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738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A9AC51-4827-3012-12AC-032C49B7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84" y="1298157"/>
            <a:ext cx="3759868" cy="3247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D0369-8CB5-B8A2-CF07-070B1F29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04" y="598184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information about the Verus Benchmarks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FDA9-F8CE-F651-969B-7508BCCE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48" y="1392380"/>
            <a:ext cx="4581551" cy="3028243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200" dirty="0"/>
              <a:t>We curate a new benchmark set comprised of SMT queries from the following nine Verus verification projects.</a:t>
            </a:r>
            <a:br>
              <a:rPr lang="en-US" sz="1200" dirty="0"/>
            </a:br>
            <a:r>
              <a:rPr lang="en-US" sz="1200" dirty="0"/>
              <a:t>– </a:t>
            </a:r>
            <a:r>
              <a:rPr lang="en-US" sz="1200" dirty="0" err="1"/>
              <a:t>VerusKV</a:t>
            </a:r>
            <a:r>
              <a:rPr lang="en-US" sz="1200" dirty="0"/>
              <a:t>, </a:t>
            </a:r>
            <a:r>
              <a:rPr lang="en-US" sz="1200" dirty="0" err="1"/>
              <a:t>VerusMimalloc</a:t>
            </a:r>
            <a:r>
              <a:rPr lang="en-US" sz="1200" dirty="0"/>
              <a:t>, </a:t>
            </a:r>
            <a:r>
              <a:rPr lang="en-US" sz="1200" dirty="0" err="1"/>
              <a:t>VerusNR</a:t>
            </a:r>
            <a:r>
              <a:rPr lang="en-US" sz="1200" dirty="0"/>
              <a:t>, </a:t>
            </a:r>
            <a:r>
              <a:rPr lang="en-US" sz="1200" dirty="0" err="1"/>
              <a:t>VerusStorage</a:t>
            </a:r>
            <a:r>
              <a:rPr lang="en-US" sz="1200" dirty="0"/>
              <a:t>, </a:t>
            </a:r>
            <a:r>
              <a:rPr lang="en-US" sz="1200" dirty="0" err="1"/>
              <a:t>VerusPT</a:t>
            </a:r>
            <a:r>
              <a:rPr lang="en-US" sz="1200" dirty="0"/>
              <a:t> were all from the Verus systems paper</a:t>
            </a:r>
            <a:br>
              <a:rPr lang="en-US" sz="1200" dirty="0"/>
            </a:br>
            <a:r>
              <a:rPr lang="en-US" sz="1200" dirty="0"/>
              <a:t>– Atmosphere is a full-featured microkernel.</a:t>
            </a:r>
            <a:br>
              <a:rPr lang="en-US" sz="1200" dirty="0"/>
            </a:br>
            <a:r>
              <a:rPr lang="en-US" sz="1200" dirty="0"/>
              <a:t>– </a:t>
            </a:r>
            <a:r>
              <a:rPr lang="en-US" sz="1200" dirty="0" err="1"/>
              <a:t>VerusSplinterDB</a:t>
            </a:r>
            <a:r>
              <a:rPr lang="en-US" sz="1200" dirty="0"/>
              <a:t> is a key-value store designed around a B-epsilon tree.</a:t>
            </a:r>
            <a:br>
              <a:rPr lang="en-US" sz="1200" dirty="0"/>
            </a:br>
            <a:r>
              <a:rPr lang="en-US" sz="1200" dirty="0"/>
              <a:t>– Verismo is a security module for confidential VMs [46].</a:t>
            </a:r>
            <a:br>
              <a:rPr lang="en-US" sz="1200" dirty="0"/>
            </a:br>
            <a:r>
              <a:rPr lang="en-US" sz="1200" dirty="0"/>
              <a:t>– Anvil is a tool for verifying Kubernetes controllers with Verus The project verifies three controllers: </a:t>
            </a:r>
            <a:r>
              <a:rPr lang="en-US" sz="1200" dirty="0" err="1"/>
              <a:t>ZooKeeper</a:t>
            </a:r>
            <a:r>
              <a:rPr lang="en-US" sz="1200" dirty="0"/>
              <a:t>, RabbitMQ, and </a:t>
            </a:r>
            <a:r>
              <a:rPr lang="en-US" sz="1200" dirty="0" err="1"/>
              <a:t>FluentBit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– </a:t>
            </a:r>
            <a:r>
              <a:rPr lang="en-US" sz="1200" dirty="0" err="1"/>
              <a:t>FlowCert</a:t>
            </a:r>
            <a:r>
              <a:rPr lang="en-US" sz="1200" dirty="0"/>
              <a:t> is a tool for the translation validation of dataflow programs 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7A96E-C348-975F-DCA5-9461FC231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990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DCF85-21F4-185F-B91B-4D982781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F779-31B6-C849-E55E-443D3A80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3" y="609907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Changes at the source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8BD4F-F5DF-A768-7607-C047E78D6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48" y="1392381"/>
            <a:ext cx="7814190" cy="63571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Deleting quantifiers corresponds to using hide(...) at the source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D402-8877-6D33-3F75-B72DB9965F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3BD51-A14D-51C7-58A1-F3FF7F1EF165}"/>
              </a:ext>
            </a:extLst>
          </p:cNvPr>
          <p:cNvSpPr txBox="1"/>
          <p:nvPr/>
        </p:nvSpPr>
        <p:spPr>
          <a:xfrm>
            <a:off x="187571" y="2177223"/>
            <a:ext cx="423865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#[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verifier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spinoff_prover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proof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				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lemma_from_after_get_stateful_set_step_to_after_update_stateful_set_step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spec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TempPred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RMQCluster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&gt;,     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rabbitmq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RabbitmqClusterView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resp_msg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RMQMessage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9CDCFE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requires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 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ensures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  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D4D4D4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 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A550E-2F5B-8894-8F49-EBD34AB4BE81}"/>
              </a:ext>
            </a:extLst>
          </p:cNvPr>
          <p:cNvSpPr txBox="1"/>
          <p:nvPr/>
        </p:nvSpPr>
        <p:spPr>
          <a:xfrm>
            <a:off x="4846351" y="2177223"/>
            <a:ext cx="4238651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#[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verifier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spinoff_prover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proof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				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lemma_from_after_get_stateful_set_step_to_after_update_stateful_set_step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spec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TempPred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RMQCluster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&gt;,     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rabbitmq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RabbitmqClusterView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resp_msg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RMQMessage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requires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  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ensures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  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CCCCCC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enlo" panose="020B0609030804020204" pitchFamily="49" charset="0"/>
              </a:rPr>
              <a:t>hide(</a:t>
            </a:r>
            <a:r>
              <a:rPr lang="en-US" dirty="0" err="1">
                <a:solidFill>
                  <a:schemeClr val="accent4">
                    <a:lumMod val="90000"/>
                  </a:schemeClr>
                </a:solidFill>
                <a:latin typeface="Menlo" panose="020B0609030804020204" pitchFamily="49" charset="0"/>
              </a:rPr>
              <a:t>make_stateful_set</a:t>
            </a:r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enlo" panose="020B0609030804020204" pitchFamily="49" charset="0"/>
              </a:rPr>
              <a:t>);</a:t>
            </a:r>
            <a:endParaRPr lang="en-US" b="0" dirty="0">
              <a:solidFill>
                <a:schemeClr val="accent4">
                  <a:lumMod val="90000"/>
                </a:schemeClr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   ...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06160FCE-1994-44E0-0003-9719553C9D3F}"/>
              </a:ext>
            </a:extLst>
          </p:cNvPr>
          <p:cNvSpPr/>
          <p:nvPr/>
        </p:nvSpPr>
        <p:spPr>
          <a:xfrm flipH="1">
            <a:off x="3704432" y="3369234"/>
            <a:ext cx="1072022" cy="40135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00B6E098-870B-EFDD-C479-76CD15F0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>
            <a:extLst>
              <a:ext uri="{FF2B5EF4-FFF2-40B4-BE49-F238E27FC236}">
                <a16:creationId xmlns:a16="http://schemas.microsoft.com/office/drawing/2014/main" id="{4E7F0D84-5DBF-4EF1-F16B-B5ED6A787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9" y="666764"/>
            <a:ext cx="8632615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Solution to instability</a:t>
            </a:r>
            <a:endParaRPr sz="2300" dirty="0"/>
          </a:p>
        </p:txBody>
      </p:sp>
      <p:sp>
        <p:nvSpPr>
          <p:cNvPr id="195" name="Google Shape;195;p27">
            <a:extLst>
              <a:ext uri="{FF2B5EF4-FFF2-40B4-BE49-F238E27FC236}">
                <a16:creationId xmlns:a16="http://schemas.microsoft.com/office/drawing/2014/main" id="{887B6D03-7525-19D7-0E2C-19C5199770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8438" y="467798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96" name="Google Shape;196;p27">
            <a:extLst>
              <a:ext uri="{FF2B5EF4-FFF2-40B4-BE49-F238E27FC236}">
                <a16:creationId xmlns:a16="http://schemas.microsoft.com/office/drawing/2014/main" id="{B5E45C32-97AD-095D-2BC0-D6EF989F4E74}"/>
              </a:ext>
            </a:extLst>
          </p:cNvPr>
          <p:cNvSpPr/>
          <p:nvPr/>
        </p:nvSpPr>
        <p:spPr>
          <a:xfrm>
            <a:off x="1221232" y="1391239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7">
            <a:extLst>
              <a:ext uri="{FF2B5EF4-FFF2-40B4-BE49-F238E27FC236}">
                <a16:creationId xmlns:a16="http://schemas.microsoft.com/office/drawing/2014/main" id="{60D45116-905E-9C97-8EA7-745B7E6FEE26}"/>
              </a:ext>
            </a:extLst>
          </p:cNvPr>
          <p:cNvSpPr/>
          <p:nvPr/>
        </p:nvSpPr>
        <p:spPr>
          <a:xfrm>
            <a:off x="2826057" y="1580864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7">
            <a:extLst>
              <a:ext uri="{FF2B5EF4-FFF2-40B4-BE49-F238E27FC236}">
                <a16:creationId xmlns:a16="http://schemas.microsoft.com/office/drawing/2014/main" id="{CC5118B4-1751-57B7-C29C-F2FBE0958719}"/>
              </a:ext>
            </a:extLst>
          </p:cNvPr>
          <p:cNvSpPr/>
          <p:nvPr/>
        </p:nvSpPr>
        <p:spPr>
          <a:xfrm>
            <a:off x="6210407" y="1580839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9" name="Google Shape;199;p27">
            <a:extLst>
              <a:ext uri="{FF2B5EF4-FFF2-40B4-BE49-F238E27FC236}">
                <a16:creationId xmlns:a16="http://schemas.microsoft.com/office/drawing/2014/main" id="{E18F3B0B-42DA-ED57-0A9D-C67569A9465B}"/>
              </a:ext>
            </a:extLst>
          </p:cNvPr>
          <p:cNvCxnSpPr>
            <a:stCxn id="196" idx="3"/>
            <a:endCxn id="197" idx="1"/>
          </p:cNvCxnSpPr>
          <p:nvPr/>
        </p:nvCxnSpPr>
        <p:spPr>
          <a:xfrm>
            <a:off x="2135632" y="1848439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27">
            <a:extLst>
              <a:ext uri="{FF2B5EF4-FFF2-40B4-BE49-F238E27FC236}">
                <a16:creationId xmlns:a16="http://schemas.microsoft.com/office/drawing/2014/main" id="{F4C7E676-BAE7-E807-CD25-8A7820629B59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>
            <a:off x="4052157" y="1848464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27">
            <a:extLst>
              <a:ext uri="{FF2B5EF4-FFF2-40B4-BE49-F238E27FC236}">
                <a16:creationId xmlns:a16="http://schemas.microsoft.com/office/drawing/2014/main" id="{B5608ADE-E094-D876-0E96-AA15136F548F}"/>
              </a:ext>
            </a:extLst>
          </p:cNvPr>
          <p:cNvCxnSpPr>
            <a:endCxn id="198" idx="1"/>
          </p:cNvCxnSpPr>
          <p:nvPr/>
        </p:nvCxnSpPr>
        <p:spPr>
          <a:xfrm>
            <a:off x="5536607" y="1848439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1" name="Google Shape;201;p27">
            <a:extLst>
              <a:ext uri="{FF2B5EF4-FFF2-40B4-BE49-F238E27FC236}">
                <a16:creationId xmlns:a16="http://schemas.microsoft.com/office/drawing/2014/main" id="{4FD6A16A-22A3-7485-4C66-C26AE1839B3A}"/>
              </a:ext>
            </a:extLst>
          </p:cNvPr>
          <p:cNvSpPr/>
          <p:nvPr/>
        </p:nvSpPr>
        <p:spPr>
          <a:xfrm>
            <a:off x="4674082" y="1391239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BCCB2198-FFED-8164-A6CC-81818B6AEC21}"/>
              </a:ext>
            </a:extLst>
          </p:cNvPr>
          <p:cNvSpPr/>
          <p:nvPr/>
        </p:nvSpPr>
        <p:spPr>
          <a:xfrm>
            <a:off x="7169865" y="767043"/>
            <a:ext cx="1707600" cy="689400"/>
          </a:xfrm>
          <a:prstGeom prst="wedgeRoundRectCallout">
            <a:avLst>
              <a:gd name="adj1" fmla="val -34361"/>
              <a:gd name="adj2" fmla="val 69482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Success: proof completed ✅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7">
            <a:extLst>
              <a:ext uri="{FF2B5EF4-FFF2-40B4-BE49-F238E27FC236}">
                <a16:creationId xmlns:a16="http://schemas.microsoft.com/office/drawing/2014/main" id="{0BEF051C-0635-1D7C-7F29-6012949DB3F8}"/>
              </a:ext>
            </a:extLst>
          </p:cNvPr>
          <p:cNvSpPr/>
          <p:nvPr/>
        </p:nvSpPr>
        <p:spPr>
          <a:xfrm>
            <a:off x="1229699" y="278823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Program’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7">
            <a:extLst>
              <a:ext uri="{FF2B5EF4-FFF2-40B4-BE49-F238E27FC236}">
                <a16:creationId xmlns:a16="http://schemas.microsoft.com/office/drawing/2014/main" id="{E6461A1C-9681-8DFF-6257-619002AE4636}"/>
              </a:ext>
            </a:extLst>
          </p:cNvPr>
          <p:cNvSpPr/>
          <p:nvPr/>
        </p:nvSpPr>
        <p:spPr>
          <a:xfrm>
            <a:off x="2834524" y="2977857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7">
            <a:extLst>
              <a:ext uri="{FF2B5EF4-FFF2-40B4-BE49-F238E27FC236}">
                <a16:creationId xmlns:a16="http://schemas.microsoft.com/office/drawing/2014/main" id="{6CC6962B-4A0A-4BEC-FC86-D57B47627C82}"/>
              </a:ext>
            </a:extLst>
          </p:cNvPr>
          <p:cNvSpPr/>
          <p:nvPr/>
        </p:nvSpPr>
        <p:spPr>
          <a:xfrm>
            <a:off x="6218874" y="2977832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7" name="Google Shape;207;p27">
            <a:extLst>
              <a:ext uri="{FF2B5EF4-FFF2-40B4-BE49-F238E27FC236}">
                <a16:creationId xmlns:a16="http://schemas.microsoft.com/office/drawing/2014/main" id="{81A06263-E0F1-A3A5-63E1-83F799B37CCE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2144099" y="3245432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208;p27">
            <a:extLst>
              <a:ext uri="{FF2B5EF4-FFF2-40B4-BE49-F238E27FC236}">
                <a16:creationId xmlns:a16="http://schemas.microsoft.com/office/drawing/2014/main" id="{71D9F086-EBE3-1555-597A-3F2CDFCCEB08}"/>
              </a:ext>
            </a:extLst>
          </p:cNvPr>
          <p:cNvCxnSpPr>
            <a:stCxn id="205" idx="3"/>
            <a:endCxn id="209" idx="1"/>
          </p:cNvCxnSpPr>
          <p:nvPr/>
        </p:nvCxnSpPr>
        <p:spPr>
          <a:xfrm>
            <a:off x="4060624" y="3245457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27">
            <a:extLst>
              <a:ext uri="{FF2B5EF4-FFF2-40B4-BE49-F238E27FC236}">
                <a16:creationId xmlns:a16="http://schemas.microsoft.com/office/drawing/2014/main" id="{03F9312F-3D1C-53DE-2171-EB7C14250645}"/>
              </a:ext>
            </a:extLst>
          </p:cNvPr>
          <p:cNvCxnSpPr>
            <a:endCxn id="206" idx="1"/>
          </p:cNvCxnSpPr>
          <p:nvPr/>
        </p:nvCxnSpPr>
        <p:spPr>
          <a:xfrm>
            <a:off x="5545074" y="3245432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9" name="Google Shape;209;p27">
            <a:extLst>
              <a:ext uri="{FF2B5EF4-FFF2-40B4-BE49-F238E27FC236}">
                <a16:creationId xmlns:a16="http://schemas.microsoft.com/office/drawing/2014/main" id="{8616E388-C177-4173-D109-58A0FC874A4C}"/>
              </a:ext>
            </a:extLst>
          </p:cNvPr>
          <p:cNvSpPr/>
          <p:nvPr/>
        </p:nvSpPr>
        <p:spPr>
          <a:xfrm>
            <a:off x="4682549" y="2788232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SMT Query’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7">
            <a:extLst>
              <a:ext uri="{FF2B5EF4-FFF2-40B4-BE49-F238E27FC236}">
                <a16:creationId xmlns:a16="http://schemas.microsoft.com/office/drawing/2014/main" id="{BAA1C6F5-9F88-A6B6-8F17-00D53C12C246}"/>
              </a:ext>
            </a:extLst>
          </p:cNvPr>
          <p:cNvSpPr/>
          <p:nvPr/>
        </p:nvSpPr>
        <p:spPr>
          <a:xfrm>
            <a:off x="1553932" y="2372105"/>
            <a:ext cx="249000" cy="3568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>
            <a:extLst>
              <a:ext uri="{FF2B5EF4-FFF2-40B4-BE49-F238E27FC236}">
                <a16:creationId xmlns:a16="http://schemas.microsoft.com/office/drawing/2014/main" id="{337F8661-EE5D-F352-0D5A-FA2A1C2899E9}"/>
              </a:ext>
            </a:extLst>
          </p:cNvPr>
          <p:cNvSpPr txBox="1"/>
          <p:nvPr/>
        </p:nvSpPr>
        <p:spPr>
          <a:xfrm>
            <a:off x="-49843" y="2300389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7">
            <a:extLst>
              <a:ext uri="{FF2B5EF4-FFF2-40B4-BE49-F238E27FC236}">
                <a16:creationId xmlns:a16="http://schemas.microsoft.com/office/drawing/2014/main" id="{DD41B683-F24A-E49E-BE0A-5E4848CD48EA}"/>
              </a:ext>
            </a:extLst>
          </p:cNvPr>
          <p:cNvSpPr/>
          <p:nvPr/>
        </p:nvSpPr>
        <p:spPr>
          <a:xfrm>
            <a:off x="4982932" y="2372105"/>
            <a:ext cx="249000" cy="3685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>
            <a:extLst>
              <a:ext uri="{FF2B5EF4-FFF2-40B4-BE49-F238E27FC236}">
                <a16:creationId xmlns:a16="http://schemas.microsoft.com/office/drawing/2014/main" id="{BF8F4707-A91F-442A-9BC7-09E25BD01DD9}"/>
              </a:ext>
            </a:extLst>
          </p:cNvPr>
          <p:cNvSpPr txBox="1"/>
          <p:nvPr/>
        </p:nvSpPr>
        <p:spPr>
          <a:xfrm>
            <a:off x="3662674" y="2215744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Renaming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Variable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7">
            <a:extLst>
              <a:ext uri="{FF2B5EF4-FFF2-40B4-BE49-F238E27FC236}">
                <a16:creationId xmlns:a16="http://schemas.microsoft.com/office/drawing/2014/main" id="{93EE775F-C93A-01C4-B1DA-CAF2DD887B69}"/>
              </a:ext>
            </a:extLst>
          </p:cNvPr>
          <p:cNvSpPr/>
          <p:nvPr/>
        </p:nvSpPr>
        <p:spPr>
          <a:xfrm>
            <a:off x="7206505" y="2198120"/>
            <a:ext cx="1707600" cy="689400"/>
          </a:xfrm>
          <a:prstGeom prst="wedgeRoundRectCallout">
            <a:avLst>
              <a:gd name="adj1" fmla="val -34925"/>
              <a:gd name="adj2" fmla="val 70877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Failure: proof not found ❌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04;p27">
            <a:extLst>
              <a:ext uri="{FF2B5EF4-FFF2-40B4-BE49-F238E27FC236}">
                <a16:creationId xmlns:a16="http://schemas.microsoft.com/office/drawing/2014/main" id="{7B51ED54-4F0D-8B6E-CF70-C5A2E00822F4}"/>
              </a:ext>
            </a:extLst>
          </p:cNvPr>
          <p:cNvSpPr/>
          <p:nvPr/>
        </p:nvSpPr>
        <p:spPr>
          <a:xfrm>
            <a:off x="1221232" y="4157181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Program’’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5;p27">
            <a:extLst>
              <a:ext uri="{FF2B5EF4-FFF2-40B4-BE49-F238E27FC236}">
                <a16:creationId xmlns:a16="http://schemas.microsoft.com/office/drawing/2014/main" id="{0F8A8A4C-2EA3-9FFC-47B4-7BE19111F549}"/>
              </a:ext>
            </a:extLst>
          </p:cNvPr>
          <p:cNvSpPr/>
          <p:nvPr/>
        </p:nvSpPr>
        <p:spPr>
          <a:xfrm>
            <a:off x="2826057" y="4346806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Verifier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06;p27">
            <a:extLst>
              <a:ext uri="{FF2B5EF4-FFF2-40B4-BE49-F238E27FC236}">
                <a16:creationId xmlns:a16="http://schemas.microsoft.com/office/drawing/2014/main" id="{EA16F123-BBE1-9065-D7A1-293C201EDC8E}"/>
              </a:ext>
            </a:extLst>
          </p:cNvPr>
          <p:cNvSpPr/>
          <p:nvPr/>
        </p:nvSpPr>
        <p:spPr>
          <a:xfrm>
            <a:off x="6210407" y="4346781"/>
            <a:ext cx="1226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Solver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Google Shape;207;p27">
            <a:extLst>
              <a:ext uri="{FF2B5EF4-FFF2-40B4-BE49-F238E27FC236}">
                <a16:creationId xmlns:a16="http://schemas.microsoft.com/office/drawing/2014/main" id="{A7C57D34-4ECE-3FC8-FA70-E3D0A3D20E57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35632" y="4614381"/>
            <a:ext cx="690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08;p27">
            <a:extLst>
              <a:ext uri="{FF2B5EF4-FFF2-40B4-BE49-F238E27FC236}">
                <a16:creationId xmlns:a16="http://schemas.microsoft.com/office/drawing/2014/main" id="{6205853E-A111-B1B5-1437-9604A97AC0AE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4052157" y="4614406"/>
            <a:ext cx="62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210;p27">
            <a:extLst>
              <a:ext uri="{FF2B5EF4-FFF2-40B4-BE49-F238E27FC236}">
                <a16:creationId xmlns:a16="http://schemas.microsoft.com/office/drawing/2014/main" id="{A27FEFAB-06FD-CA28-A140-50AFD1864DC9}"/>
              </a:ext>
            </a:extLst>
          </p:cNvPr>
          <p:cNvCxnSpPr>
            <a:endCxn id="10" idx="1"/>
          </p:cNvCxnSpPr>
          <p:nvPr/>
        </p:nvCxnSpPr>
        <p:spPr>
          <a:xfrm>
            <a:off x="5536607" y="4614381"/>
            <a:ext cx="67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09;p27">
            <a:extLst>
              <a:ext uri="{FF2B5EF4-FFF2-40B4-BE49-F238E27FC236}">
                <a16:creationId xmlns:a16="http://schemas.microsoft.com/office/drawing/2014/main" id="{26F89FD3-76A7-9F33-57FC-8E2FC6401D8F}"/>
              </a:ext>
            </a:extLst>
          </p:cNvPr>
          <p:cNvSpPr/>
          <p:nvPr/>
        </p:nvSpPr>
        <p:spPr>
          <a:xfrm>
            <a:off x="4674082" y="4157181"/>
            <a:ext cx="914400" cy="914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SMT Query’’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1;p27">
            <a:extLst>
              <a:ext uri="{FF2B5EF4-FFF2-40B4-BE49-F238E27FC236}">
                <a16:creationId xmlns:a16="http://schemas.microsoft.com/office/drawing/2014/main" id="{85A16AEF-8462-4323-0A9C-4363E4D5A94C}"/>
              </a:ext>
            </a:extLst>
          </p:cNvPr>
          <p:cNvSpPr/>
          <p:nvPr/>
        </p:nvSpPr>
        <p:spPr>
          <a:xfrm>
            <a:off x="1553932" y="3770369"/>
            <a:ext cx="249000" cy="34447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4CE0346F-C067-4551-2A34-1CB047C35BED}"/>
              </a:ext>
            </a:extLst>
          </p:cNvPr>
          <p:cNvSpPr/>
          <p:nvPr/>
        </p:nvSpPr>
        <p:spPr>
          <a:xfrm>
            <a:off x="4982932" y="3749866"/>
            <a:ext cx="249000" cy="3685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212;p27">
            <a:extLst>
              <a:ext uri="{FF2B5EF4-FFF2-40B4-BE49-F238E27FC236}">
                <a16:creationId xmlns:a16="http://schemas.microsoft.com/office/drawing/2014/main" id="{DA0B5F3B-FBC3-6E29-5384-B6A7C440BFB5}"/>
              </a:ext>
            </a:extLst>
          </p:cNvPr>
          <p:cNvSpPr txBox="1"/>
          <p:nvPr/>
        </p:nvSpPr>
        <p:spPr>
          <a:xfrm>
            <a:off x="-109593" y="3626431"/>
            <a:ext cx="14178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Stabilize Program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216;p27">
            <a:extLst>
              <a:ext uri="{FF2B5EF4-FFF2-40B4-BE49-F238E27FC236}">
                <a16:creationId xmlns:a16="http://schemas.microsoft.com/office/drawing/2014/main" id="{9B959C86-D24C-6C57-7511-E7B3670B1B95}"/>
              </a:ext>
            </a:extLst>
          </p:cNvPr>
          <p:cNvSpPr/>
          <p:nvPr/>
        </p:nvSpPr>
        <p:spPr>
          <a:xfrm>
            <a:off x="7206543" y="3589440"/>
            <a:ext cx="1707600" cy="689400"/>
          </a:xfrm>
          <a:prstGeom prst="wedgeRoundRectCallout">
            <a:avLst>
              <a:gd name="adj1" fmla="val -34925"/>
              <a:gd name="adj2" fmla="val 70877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Success: proof completed 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✅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DE6FD01B-7027-3312-2873-757BE3A61370}"/>
              </a:ext>
            </a:extLst>
          </p:cNvPr>
          <p:cNvSpPr/>
          <p:nvPr/>
        </p:nvSpPr>
        <p:spPr>
          <a:xfrm>
            <a:off x="7206505" y="728058"/>
            <a:ext cx="1700642" cy="770700"/>
          </a:xfrm>
          <a:prstGeom prst="cloudCallout">
            <a:avLst>
              <a:gd name="adj1" fmla="val -31587"/>
              <a:gd name="adj2" fmla="val 7374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5C6EA-7E2F-2535-0688-D8A17BA40FA0}"/>
              </a:ext>
            </a:extLst>
          </p:cNvPr>
          <p:cNvSpPr txBox="1"/>
          <p:nvPr/>
        </p:nvSpPr>
        <p:spPr>
          <a:xfrm>
            <a:off x="7374125" y="904980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UNSTABLE 🦋 </a:t>
            </a:r>
          </a:p>
          <a:p>
            <a:endParaRPr lang="en-US" dirty="0"/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A7D37AF1-CD1A-C243-DA29-AAF1BE9EB4F8}"/>
              </a:ext>
            </a:extLst>
          </p:cNvPr>
          <p:cNvSpPr/>
          <p:nvPr/>
        </p:nvSpPr>
        <p:spPr>
          <a:xfrm>
            <a:off x="7213463" y="2161976"/>
            <a:ext cx="1700642" cy="770700"/>
          </a:xfrm>
          <a:prstGeom prst="cloudCallout">
            <a:avLst>
              <a:gd name="adj1" fmla="val -31587"/>
              <a:gd name="adj2" fmla="val 7374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C67CA-ED2D-C579-053F-7FDFDA3711A3}"/>
              </a:ext>
            </a:extLst>
          </p:cNvPr>
          <p:cNvSpPr txBox="1"/>
          <p:nvPr/>
        </p:nvSpPr>
        <p:spPr>
          <a:xfrm>
            <a:off x="7381083" y="2338898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UNSTABLE 🦋 </a:t>
            </a:r>
          </a:p>
          <a:p>
            <a:endParaRPr lang="en-US" dirty="0"/>
          </a:p>
        </p:txBody>
      </p: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8D9D655-8E70-7382-F797-0DE8B12BA48D}"/>
              </a:ext>
            </a:extLst>
          </p:cNvPr>
          <p:cNvSpPr/>
          <p:nvPr/>
        </p:nvSpPr>
        <p:spPr>
          <a:xfrm>
            <a:off x="7169865" y="3544556"/>
            <a:ext cx="1700642" cy="770700"/>
          </a:xfrm>
          <a:prstGeom prst="cloudCallout">
            <a:avLst>
              <a:gd name="adj1" fmla="val -31587"/>
              <a:gd name="adj2" fmla="val 7374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F918F-95CE-75C4-7BDF-03D494290205}"/>
              </a:ext>
            </a:extLst>
          </p:cNvPr>
          <p:cNvSpPr txBox="1"/>
          <p:nvPr/>
        </p:nvSpPr>
        <p:spPr>
          <a:xfrm>
            <a:off x="7574368" y="3720149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STABLE 🔒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16" grpId="0" animBg="1"/>
      <p:bldP spid="19" grpId="0" animBg="1"/>
      <p:bldP spid="7" grpId="0" animBg="1"/>
      <p:bldP spid="8" grpId="0"/>
      <p:bldP spid="20" grpId="0" animBg="1"/>
      <p:bldP spid="21" grpId="0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BE46D1E4-5E24-1F04-EAFD-6CDD8610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>
            <a:extLst>
              <a:ext uri="{FF2B5EF4-FFF2-40B4-BE49-F238E27FC236}">
                <a16:creationId xmlns:a16="http://schemas.microsoft.com/office/drawing/2014/main" id="{6D60370D-82FF-2142-7A01-554C4B65CF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7" name="Google Shape;267;p31">
            <a:extLst>
              <a:ext uri="{FF2B5EF4-FFF2-40B4-BE49-F238E27FC236}">
                <a16:creationId xmlns:a16="http://schemas.microsoft.com/office/drawing/2014/main" id="{F0B0D91F-B317-BB5C-1073-EE56AEF793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58738" y="767628"/>
            <a:ext cx="5756564" cy="360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3200" b="1" dirty="0"/>
              <a:t>Motivation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Causes of Instability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Two Types of Instability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Query Edits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Preserve Verification Goal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40000"/>
                  <a:lumOff val="60000"/>
                </a:schemeClr>
              </a:buClr>
              <a:buSzPts val="2600"/>
              <a:buAutoNum type="arabicPeriod"/>
            </a:pPr>
            <a:r>
              <a:rPr lang="en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Evaluation</a:t>
            </a:r>
            <a:endParaRPr sz="3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1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EE08-8520-2D44-97EB-FB5E5AB4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69800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Instability Wastes Time for Developers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EA734-234D-545C-D2F8-82391417E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39F8868-1FB2-6AA5-93FA-616B4A81D995}"/>
              </a:ext>
            </a:extLst>
          </p:cNvPr>
          <p:cNvSpPr txBox="1">
            <a:spLocks/>
          </p:cNvSpPr>
          <p:nvPr/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86AD8-A082-1D1B-13B8-DCE4046C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366"/>
          <a:stretch>
            <a:fillRect/>
          </a:stretch>
        </p:blipFill>
        <p:spPr>
          <a:xfrm>
            <a:off x="205710" y="3088817"/>
            <a:ext cx="2614196" cy="84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9D275-449F-0A7C-B54A-6C286D6FD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458"/>
          <a:stretch>
            <a:fillRect/>
          </a:stretch>
        </p:blipFill>
        <p:spPr>
          <a:xfrm>
            <a:off x="388217" y="2501871"/>
            <a:ext cx="2585146" cy="77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482E0-4F1C-F77C-9766-458D53A3EE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1133"/>
          <a:stretch>
            <a:fillRect/>
          </a:stretch>
        </p:blipFill>
        <p:spPr>
          <a:xfrm>
            <a:off x="739359" y="2054683"/>
            <a:ext cx="2243639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197D3-C459-2396-4938-C0D44318A6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8386"/>
          <a:stretch>
            <a:fillRect/>
          </a:stretch>
        </p:blipFill>
        <p:spPr>
          <a:xfrm>
            <a:off x="990975" y="1580897"/>
            <a:ext cx="3234420" cy="66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2A877-95DB-964F-DC67-2590C4657E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4732"/>
          <a:stretch>
            <a:fillRect/>
          </a:stretch>
        </p:blipFill>
        <p:spPr>
          <a:xfrm>
            <a:off x="2126789" y="1316262"/>
            <a:ext cx="2741147" cy="780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C5E04-9183-DE6F-DD3F-867DF2C9A1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7858"/>
          <a:stretch>
            <a:fillRect/>
          </a:stretch>
        </p:blipFill>
        <p:spPr>
          <a:xfrm>
            <a:off x="2620360" y="1211598"/>
            <a:ext cx="3275498" cy="649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09B2E-D9FE-89A5-07AD-9412D9791C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6405"/>
          <a:stretch>
            <a:fillRect/>
          </a:stretch>
        </p:blipFill>
        <p:spPr>
          <a:xfrm>
            <a:off x="5503622" y="1203783"/>
            <a:ext cx="2404135" cy="874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F5369-5F53-47D7-64B3-C3A179F30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1518"/>
          <a:stretch>
            <a:fillRect/>
          </a:stretch>
        </p:blipFill>
        <p:spPr>
          <a:xfrm>
            <a:off x="5895858" y="1707313"/>
            <a:ext cx="3042476" cy="721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769B5-BB38-B3C7-6E62-4157D38EF9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5829"/>
          <a:stretch>
            <a:fillRect/>
          </a:stretch>
        </p:blipFill>
        <p:spPr>
          <a:xfrm>
            <a:off x="6046715" y="2318231"/>
            <a:ext cx="2871592" cy="619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4CB4FC-ED05-7A38-78C5-CD97BE86694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53419"/>
          <a:stretch>
            <a:fillRect/>
          </a:stretch>
        </p:blipFill>
        <p:spPr>
          <a:xfrm>
            <a:off x="5992965" y="2757751"/>
            <a:ext cx="2992930" cy="658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3B4FFA-B6EE-34CE-8B5A-B999E3D2D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67084"/>
          <a:stretch>
            <a:fillRect/>
          </a:stretch>
        </p:blipFill>
        <p:spPr>
          <a:xfrm>
            <a:off x="6028042" y="3244055"/>
            <a:ext cx="3012462" cy="78897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3D37DED0-B543-83CF-D057-A48BAD04D8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8185" y="2926980"/>
            <a:ext cx="2047374" cy="2047374"/>
          </a:xfrm>
          <a:prstGeom prst="rect">
            <a:avLst/>
          </a:prstGeom>
        </p:spPr>
      </p:pic>
      <p:pic>
        <p:nvPicPr>
          <p:cNvPr id="17" name="Graphic 16" descr="Laptop with solid fill">
            <a:extLst>
              <a:ext uri="{FF2B5EF4-FFF2-40B4-BE49-F238E27FC236}">
                <a16:creationId xmlns:a16="http://schemas.microsoft.com/office/drawing/2014/main" id="{67432D7D-6C8F-AC18-BEEB-DB1F766864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00969" y="2831320"/>
            <a:ext cx="1588995" cy="15889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D4F7D3-676E-B9EC-394B-CE93E278A2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5625" y="3265020"/>
            <a:ext cx="494020" cy="494020"/>
          </a:xfrm>
          <a:prstGeom prst="rect">
            <a:avLst/>
          </a:prstGeom>
        </p:spPr>
      </p:pic>
      <p:sp>
        <p:nvSpPr>
          <p:cNvPr id="19" name="Google Shape;480;p44">
            <a:extLst>
              <a:ext uri="{FF2B5EF4-FFF2-40B4-BE49-F238E27FC236}">
                <a16:creationId xmlns:a16="http://schemas.microsoft.com/office/drawing/2014/main" id="{96092832-7698-4F47-A645-E0543716DB9E}"/>
              </a:ext>
            </a:extLst>
          </p:cNvPr>
          <p:cNvSpPr/>
          <p:nvPr/>
        </p:nvSpPr>
        <p:spPr>
          <a:xfrm>
            <a:off x="3042477" y="2341857"/>
            <a:ext cx="2853381" cy="670200"/>
          </a:xfrm>
          <a:prstGeom prst="wedgeRoundRectCallout">
            <a:avLst>
              <a:gd name="adj1" fmla="val -28622"/>
              <a:gd name="adj2" fmla="val 71200"/>
              <a:gd name="adj3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Ugh my program is unstable :(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134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ED66-07EB-21BC-B62E-AE9CA64B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51" y="600192"/>
            <a:ext cx="8416201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Roadblock for Industrial Verification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3FC29-C059-A8BA-B197-2550A6481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7D86-C1FE-FCD6-BBE6-D38ABDEA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808"/>
          <a:stretch>
            <a:fillRect/>
          </a:stretch>
        </p:blipFill>
        <p:spPr>
          <a:xfrm>
            <a:off x="133430" y="1447671"/>
            <a:ext cx="7493000" cy="8233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9B6DB5-753B-A486-9437-7C9C87F27A63}"/>
              </a:ext>
            </a:extLst>
          </p:cNvPr>
          <p:cNvCxnSpPr>
            <a:cxnSpLocks/>
          </p:cNvCxnSpPr>
          <p:nvPr/>
        </p:nvCxnSpPr>
        <p:spPr>
          <a:xfrm>
            <a:off x="1931437" y="1968760"/>
            <a:ext cx="42547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Amazon Logo and symbol, meaning, history, PNG, brand">
            <a:extLst>
              <a:ext uri="{FF2B5EF4-FFF2-40B4-BE49-F238E27FC236}">
                <a16:creationId xmlns:a16="http://schemas.microsoft.com/office/drawing/2014/main" id="{21006FEE-2B82-1B18-00E0-40E087E3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00" y="1447671"/>
            <a:ext cx="1463802" cy="82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7A19B-2DE6-6ED0-D42C-9FCB415A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30" y="2652189"/>
            <a:ext cx="5109939" cy="17511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986E54-48D1-0BBA-53E9-D2F90A244547}"/>
              </a:ext>
            </a:extLst>
          </p:cNvPr>
          <p:cNvCxnSpPr>
            <a:cxnSpLocks/>
          </p:cNvCxnSpPr>
          <p:nvPr/>
        </p:nvCxnSpPr>
        <p:spPr>
          <a:xfrm>
            <a:off x="189416" y="3509106"/>
            <a:ext cx="40933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Galois - Current Openings">
            <a:extLst>
              <a:ext uri="{FF2B5EF4-FFF2-40B4-BE49-F238E27FC236}">
                <a16:creationId xmlns:a16="http://schemas.microsoft.com/office/drawing/2014/main" id="{CAD74803-16CD-F754-2CAE-F051E154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96" y="3158065"/>
            <a:ext cx="2290980" cy="6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10012</TotalTime>
  <Words>3652</Words>
  <Application>Microsoft Macintosh PowerPoint</Application>
  <PresentationFormat>On-screen Show (16:9)</PresentationFormat>
  <Paragraphs>731</Paragraphs>
  <Slides>59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Courier New</vt:lpstr>
      <vt:lpstr>Lato</vt:lpstr>
      <vt:lpstr>Arial</vt:lpstr>
      <vt:lpstr>DM Mono</vt:lpstr>
      <vt:lpstr>Raleway</vt:lpstr>
      <vt:lpstr>Menlo</vt:lpstr>
      <vt:lpstr>Alfa Slab One</vt:lpstr>
      <vt:lpstr>Wingdings</vt:lpstr>
      <vt:lpstr>Streamline</vt:lpstr>
      <vt:lpstr>Cazamariposas: Automated Instability Debugging in SMT-based Program Verification</vt:lpstr>
      <vt:lpstr>Challenge with Scaling SMT-based verification</vt:lpstr>
      <vt:lpstr>Challenge with Scaling SMT-based verification</vt:lpstr>
      <vt:lpstr>Challenge with Scaling SMT-based verification</vt:lpstr>
      <vt:lpstr>Trivial changes to the program  may cause spurious failures in  SMT-based verification. </vt:lpstr>
      <vt:lpstr>Solution to instability</vt:lpstr>
      <vt:lpstr>PowerPoint Presentation</vt:lpstr>
      <vt:lpstr>Instability Wastes Time for Developers</vt:lpstr>
      <vt:lpstr>Major Roadblock for Industrial Verification</vt:lpstr>
      <vt:lpstr>Major Roadblock for Academic Verification</vt:lpstr>
      <vt:lpstr>Cazamariposas Vision</vt:lpstr>
      <vt:lpstr>Cazamariposas Contribution</vt:lpstr>
      <vt:lpstr>PowerPoint Presentation</vt:lpstr>
      <vt:lpstr>Source Level: How Does Instability Manifest?</vt:lpstr>
      <vt:lpstr>SMT Level: Quantifiers Major Cause of Instability</vt:lpstr>
      <vt:lpstr>SMT Level: Quantifiers Sensitive to Chosen Pattern</vt:lpstr>
      <vt:lpstr>Mariposa: Measuring SMT Instability [Zhou et al. 2023]</vt:lpstr>
      <vt:lpstr>Mariposa in a Nutshell  </vt:lpstr>
      <vt:lpstr>Mariposa Stability Categories </vt:lpstr>
      <vt:lpstr>Mariposa: Rigorous Statistical Test</vt:lpstr>
      <vt:lpstr>PowerPoint Presentation</vt:lpstr>
      <vt:lpstr>Hypothesis: Two Different Causes of Instability </vt:lpstr>
      <vt:lpstr>Experiment: Distinct Failure Modes  </vt:lpstr>
      <vt:lpstr>Experiment: Distinct Failure Modes  </vt:lpstr>
      <vt:lpstr>Experiment: Distinct Failure Modes  </vt:lpstr>
      <vt:lpstr>Experiment: Distinct Failure Modes  </vt:lpstr>
      <vt:lpstr>Experiment: Distinct Failure Modes  </vt:lpstr>
      <vt:lpstr>Experiment: Distinct Failure Modes  </vt:lpstr>
      <vt:lpstr>Experiment: Distinct Failure Modes  </vt:lpstr>
      <vt:lpstr>PowerPoint Presentation</vt:lpstr>
      <vt:lpstr>Two Different Causes of Instability </vt:lpstr>
      <vt:lpstr>Observation: Differential Behavior  </vt:lpstr>
      <vt:lpstr>Observation: Differential Behavior  </vt:lpstr>
      <vt:lpstr>Cazamariposas: Edit-then-Test</vt:lpstr>
      <vt:lpstr>Two Different Causes of Instability </vt:lpstr>
      <vt:lpstr>Instability Cause 1: Too many instantiations (Timeout)</vt:lpstr>
      <vt:lpstr>Fix 1: Delete Over-Instantiated Axiom</vt:lpstr>
      <vt:lpstr>Ranking Quantifiers 1: Over-Instantiation Case</vt:lpstr>
      <vt:lpstr>Instability Cause 2: Missing Instantiations (Quick Unknown)</vt:lpstr>
      <vt:lpstr>Instability Cause 2: Missing Instantiations (Quick Unknown)   </vt:lpstr>
      <vt:lpstr>Fix 2: Instantiate Under-Instantiated Axiom (Quick Unknown)</vt:lpstr>
      <vt:lpstr>Fixing an Under-Instantiated Axiom (Quick Unknown) </vt:lpstr>
      <vt:lpstr>Ranking Quantifiers 2: Under-instantiation case</vt:lpstr>
      <vt:lpstr>PowerPoint Presentation</vt:lpstr>
      <vt:lpstr>SMT Queries    </vt:lpstr>
      <vt:lpstr>Observation: Goal-Axiom Divide </vt:lpstr>
      <vt:lpstr>Repairing Instability  </vt:lpstr>
      <vt:lpstr>Repairing Instability  </vt:lpstr>
      <vt:lpstr>PowerPoint Presentation</vt:lpstr>
      <vt:lpstr>Evaluation: Identifying the Stabilizing Edits (Top 10)</vt:lpstr>
      <vt:lpstr>Cazamariposas</vt:lpstr>
      <vt:lpstr>Future Work: Realize Edits at the Verifier Level</vt:lpstr>
      <vt:lpstr>Takeaways</vt:lpstr>
      <vt:lpstr>PowerPoint Presentation</vt:lpstr>
      <vt:lpstr>Evaluation: Minimal Rank of a Fix</vt:lpstr>
      <vt:lpstr>How to “Fix” a Mixed Case? </vt:lpstr>
      <vt:lpstr>How to “Fix” a Mixed Case?  </vt:lpstr>
      <vt:lpstr>More information about the Verus Benchmarks</vt:lpstr>
      <vt:lpstr>Changes at the source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Shah, Amar</cp:lastModifiedBy>
  <cp:revision>316</cp:revision>
  <cp:lastPrinted>2025-07-21T17:37:46Z</cp:lastPrinted>
  <dcterms:modified xsi:type="dcterms:W3CDTF">2025-07-28T10:00:28Z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2025-07-15T22:39:33Z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3fedb4a5-c462-4d49-9315-66f02afac193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